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7" r:id="rId2"/>
    <p:sldId id="258" r:id="rId3"/>
    <p:sldId id="259" r:id="rId4"/>
    <p:sldId id="260" r:id="rId5"/>
    <p:sldId id="325" r:id="rId6"/>
    <p:sldId id="288" r:id="rId7"/>
    <p:sldId id="326" r:id="rId8"/>
    <p:sldId id="327" r:id="rId9"/>
    <p:sldId id="328" r:id="rId10"/>
    <p:sldId id="329" r:id="rId11"/>
    <p:sldId id="324" r:id="rId12"/>
    <p:sldId id="354" r:id="rId13"/>
    <p:sldId id="321" r:id="rId14"/>
    <p:sldId id="355" r:id="rId15"/>
    <p:sldId id="378" r:id="rId16"/>
    <p:sldId id="363" r:id="rId17"/>
    <p:sldId id="360" r:id="rId18"/>
    <p:sldId id="362" r:id="rId19"/>
    <p:sldId id="356" r:id="rId20"/>
    <p:sldId id="382" r:id="rId21"/>
    <p:sldId id="383" r:id="rId22"/>
    <p:sldId id="279" r:id="rId23"/>
    <p:sldId id="357" r:id="rId24"/>
    <p:sldId id="350" r:id="rId25"/>
    <p:sldId id="351" r:id="rId26"/>
    <p:sldId id="352" r:id="rId27"/>
    <p:sldId id="353" r:id="rId28"/>
    <p:sldId id="364" r:id="rId29"/>
    <p:sldId id="365" r:id="rId30"/>
    <p:sldId id="370" r:id="rId31"/>
    <p:sldId id="367" r:id="rId32"/>
    <p:sldId id="371" r:id="rId33"/>
    <p:sldId id="384" r:id="rId34"/>
    <p:sldId id="331" r:id="rId35"/>
    <p:sldId id="374" r:id="rId36"/>
    <p:sldId id="375" r:id="rId37"/>
    <p:sldId id="376" r:id="rId38"/>
    <p:sldId id="373" r:id="rId39"/>
    <p:sldId id="348" r:id="rId40"/>
    <p:sldId id="347" r:id="rId41"/>
    <p:sldId id="386" r:id="rId42"/>
    <p:sldId id="380" r:id="rId43"/>
    <p:sldId id="385" r:id="rId44"/>
    <p:sldId id="277" r:id="rId45"/>
    <p:sldId id="286" r:id="rId46"/>
    <p:sldId id="377" r:id="rId47"/>
    <p:sldId id="304" r:id="rId48"/>
    <p:sldId id="381" r:id="rId49"/>
    <p:sldId id="287" r:id="rId50"/>
    <p:sldId id="278" r:id="rId5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ЯКІСНИЙ СКЛАД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ЯКІСНИЙ СКЛАД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F658-4D08-A596-96D5160DEEF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F658-4D08-A596-96D5160DEEF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F658-4D08-A596-96D5160DEEF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F658-4D08-A596-96D5160DEEF3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480886D-0C8C-4315-8F8E-77F49C0DA285}" type="CATEGORYNAME">
                      <a:rPr lang="ru-RU"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/>
                      </a:pPr>
                      <a:t>[ІМ’Я КАТЕГОРІЇ]</a:t>
                    </a:fld>
                    <a:endParaRPr lang="ru-RU" sz="1400" b="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>
                      <a:defRPr/>
                    </a:pPr>
                    <a:r>
                      <a: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 </a:t>
                    </a:r>
                    <a:r>
                      <a:rPr lang="ru-RU" sz="1400" b="0" dirty="0" err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педагогів</a:t>
                    </a:r>
                    <a:r>
                      <a:rPr lang="ru-RU" sz="1400" b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
</a:t>
                    </a:r>
                    <a:fld id="{6F5430FA-FFD8-4233-830B-BAEDFDC4CED1}" type="PERCENTAGE">
                      <a:rPr lang="ru-RU" sz="1400" b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/>
                      </a:pPr>
                      <a:t>[ВІДСОТОК]</a:t>
                    </a:fld>
                    <a:endParaRPr lang="ru-RU" sz="1400" b="0" baseline="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658-4D08-A596-96D5160DEEF3}"/>
                </c:ext>
              </c:extLst>
            </c:dLbl>
            <c:dLbl>
              <c:idx val="1"/>
              <c:layout>
                <c:manualLayout>
                  <c:x val="2.0833333333333249E-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7C8E97D-80A6-4310-8F88-BB144CCC96E2}" type="CATEGORYNAME">
                      <a:rPr lang="ru-RU"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[ІМ’Я КАТЕГОРІЇ]</a:t>
                    </a:fld>
                    <a:endParaRPr lang="ru-RU" sz="1400" b="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>
                      <a:defRPr>
                        <a:solidFill>
                          <a:schemeClr val="accent1"/>
                        </a:solidFill>
                      </a:defRPr>
                    </a:pPr>
                    <a:r>
                      <a: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ru-RU" sz="1400" b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педагоги
</a:t>
                    </a:r>
                    <a:fld id="{EC13BB6F-4631-47BC-BC61-703C6118B391}" type="PERCENTAGE">
                      <a:rPr lang="ru-RU" sz="1400" b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[ВІДСОТОК]</a:t>
                    </a:fld>
                    <a:endParaRPr lang="ru-RU" sz="1400" b="0" baseline="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658-4D08-A596-96D5160DEEF3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DB616B9-45A5-43DE-9637-9A2A25BFC6C4}" type="CATEGORYNAME">
                      <a:rPr lang="ru-RU"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[ІМ’Я КАТЕГОРІЇ]</a:t>
                    </a:fld>
                    <a:endParaRPr lang="ru-RU" sz="1400" b="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>
                      <a:defRPr>
                        <a:solidFill>
                          <a:schemeClr val="accent1"/>
                        </a:solidFill>
                      </a:defRPr>
                    </a:pPr>
                    <a:r>
                      <a: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 педагоги</a:t>
                    </a:r>
                    <a:r>
                      <a:rPr lang="ru-RU" sz="1400" b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
</a:t>
                    </a:r>
                    <a:fld id="{26BE0878-670A-4034-97A4-55DFD036C151}" type="PERCENTAGE">
                      <a:rPr lang="ru-RU" sz="1400" b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[ВІДСОТОК]</a:t>
                    </a:fld>
                    <a:endParaRPr lang="ru-RU" sz="1400" b="0" baseline="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658-4D08-A596-96D5160DEEF3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87FEF21-DEA8-470D-AD66-19BE6C9F9267}" type="CATEGORYNAME">
                      <a:rPr lang="uk-UA"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[ІМ’Я КАТЕГОРІЇ]</a:t>
                    </a:fld>
                    <a:r>
                      <a:rPr lang="uk-UA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</a:p>
                  <a:p>
                    <a:pPr>
                      <a:defRPr>
                        <a:solidFill>
                          <a:schemeClr val="accent1"/>
                        </a:solidFill>
                      </a:defRPr>
                    </a:pPr>
                    <a:r>
                      <a:rPr lang="uk-UA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 педагогів</a:t>
                    </a:r>
                    <a:r>
                      <a:rPr lang="uk-UA" sz="1400" b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
</a:t>
                    </a:r>
                    <a:fld id="{09169C71-6F79-4BC0-A4B1-7B63E3669C66}" type="PERCENTAGE">
                      <a:rPr lang="uk-UA" sz="1400" b="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[ВІДСОТОК]</a:t>
                    </a:fld>
                    <a:endParaRPr lang="uk-UA" sz="1400" b="0" baseline="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658-4D08-A596-96D5160DEEF3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Аркуш1!$A$2:$A$5</c:f>
              <c:strCache>
                <c:ptCount val="4"/>
                <c:pt idx="0">
                  <c:v>Спеціалісти "Вищої категорії"</c:v>
                </c:pt>
                <c:pt idx="1">
                  <c:v>Спеціалісти "І категорії"</c:v>
                </c:pt>
                <c:pt idx="2">
                  <c:v>Спеціалісти "ІІ категорії"</c:v>
                </c:pt>
                <c:pt idx="3">
                  <c:v>"Спеціалісти"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6</c:v>
                </c:pt>
                <c:pt idx="1">
                  <c:v>2</c:v>
                </c:pt>
                <c:pt idx="2">
                  <c:v>2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658-4D08-A596-96D5160DEEF3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5-30T11:50:35.307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F4045B-E7A7-424B-B499-464697EE5E2C}" type="datetimeFigureOut">
              <a:rPr lang="uk-UA" smtClean="0"/>
              <a:t>29.05.2025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E9922-2C76-4140-AF9E-1641C5128F0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4767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01728-F284-4313-BDC7-6790C6490175}" type="slidenum">
              <a:rPr lang="uk-UA" smtClean="0"/>
              <a:t>47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5643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26FF16-71DC-4F3B-B73C-159B40AC07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D6C2820-2346-4DC5-9009-B4BB039955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F23E123-CC21-4353-9213-06442DFFE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BDDB-6AEE-4AD8-9C0C-5E3BC46518E5}" type="datetimeFigureOut">
              <a:rPr lang="uk-UA" smtClean="0"/>
              <a:t>29.05.2025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307E3D7-790B-42CB-A311-41C9E4BA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9F90C49-FAA4-49BD-BC91-938E74C02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D87A-1C5E-44AD-A3C6-A299D862C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946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7A1D2B-AC08-475F-B309-1B09E5F15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BA680D3-7E23-49B6-A287-409332B55C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A9B8782-9C53-4CD8-8CF8-4536BB3F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BDDB-6AEE-4AD8-9C0C-5E3BC46518E5}" type="datetimeFigureOut">
              <a:rPr lang="uk-UA" smtClean="0"/>
              <a:t>29.05.2025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1D79543-CAE4-4CBF-ABD3-9E8D065E2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B1CF354-FEFA-41C1-9AA3-64B6D3501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D87A-1C5E-44AD-A3C6-A299D862C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752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77ABB17-009F-4A92-A640-510C4C684F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48295D-5AA8-43DF-B072-106776F6FF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285E7B2-995A-44BF-B1F9-4E034C402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BDDB-6AEE-4AD8-9C0C-5E3BC46518E5}" type="datetimeFigureOut">
              <a:rPr lang="uk-UA" smtClean="0"/>
              <a:t>29.05.2025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16A666-0193-49D1-9E7A-7D4957D4C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DB4311B-1B5F-413C-B2DE-C5200E24D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D87A-1C5E-44AD-A3C6-A299D862C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463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BE4A61-3FA3-4FEE-AFF7-96601B092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F6FD3F3-D060-4497-92A9-DDEEDE42A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433746-E818-4ACB-9F6D-D1390CA8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BDDB-6AEE-4AD8-9C0C-5E3BC46518E5}" type="datetimeFigureOut">
              <a:rPr lang="uk-UA" smtClean="0"/>
              <a:t>29.05.2025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7F7D12-D746-442B-A976-23798D8A7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03B2A9-5B6D-4F8C-A99B-CBCF82AB5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D87A-1C5E-44AD-A3C6-A299D862C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33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678DF5-43ED-4203-B012-0B1F844A0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2445E92-BF93-414C-9965-0838DFDCF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CBFB31-81AC-490D-A008-2AF21143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BDDB-6AEE-4AD8-9C0C-5E3BC46518E5}" type="datetimeFigureOut">
              <a:rPr lang="uk-UA" smtClean="0"/>
              <a:t>29.05.2025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2ABD501-2C1C-4E69-BD7F-D5B5060A0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6155C96-57EC-4D8C-9E66-6065BFBC5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D87A-1C5E-44AD-A3C6-A299D862C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660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0FD05C-8387-43DE-9483-CD37A5C3C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BBD750B-2AC1-4AAD-A49B-E0C6BFF41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4169D66-BF74-4527-92E5-BB20CD422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3103A6-9DF6-4D79-8EAB-07416DFD1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BDDB-6AEE-4AD8-9C0C-5E3BC46518E5}" type="datetimeFigureOut">
              <a:rPr lang="uk-UA" smtClean="0"/>
              <a:t>29.05.2025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0513B22-CAC6-4C7D-AA92-04E42B6EA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03C95A7-E627-4D39-89DB-70994B1D4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D87A-1C5E-44AD-A3C6-A299D862C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270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F1D4E-DF49-469E-9BAE-D1974AA3E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7E40D92-6FF0-4585-82D9-AC18EDDC2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DA01551-1312-4FB7-B24B-7CA2D86EC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F3C0CD3-3933-485A-8853-AB2E89C172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5861C9A-B9B3-4EC2-84D3-824506C4A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1D9B43A-8384-4624-AAA9-C1BF2FBA3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BDDB-6AEE-4AD8-9C0C-5E3BC46518E5}" type="datetimeFigureOut">
              <a:rPr lang="uk-UA" smtClean="0"/>
              <a:t>29.05.2025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EEC07D9-837A-456B-A489-C2C7627FE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6667740-7310-4C98-A44E-9969F3E04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D87A-1C5E-44AD-A3C6-A299D862C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59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7D09C6-2546-4FE7-B3C5-C14C4B8AF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E81A97D-B24C-44EB-8A89-4193AA84B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BDDB-6AEE-4AD8-9C0C-5E3BC46518E5}" type="datetimeFigureOut">
              <a:rPr lang="uk-UA" smtClean="0"/>
              <a:t>29.05.2025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E9D14E8-E2A1-4D7D-82D2-ECAEFF3DE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D000C7C-B13F-47BE-A1E2-BB19DEC85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D87A-1C5E-44AD-A3C6-A299D862C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081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8D74DBB-B708-46DE-B656-3E07B2E81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BDDB-6AEE-4AD8-9C0C-5E3BC46518E5}" type="datetimeFigureOut">
              <a:rPr lang="uk-UA" smtClean="0"/>
              <a:t>29.05.2025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3C217E8-0E18-4293-BE95-14A2E164A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AA9A63E-2C9D-4497-B527-781361900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D87A-1C5E-44AD-A3C6-A299D862C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48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4ABB8-E106-4F27-A13E-DB9F9D9DE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D35D045-0B6B-4B6D-87FF-EAE41100A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9316668-953B-43E7-9B98-D3E0E4F2C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67E2EE0-BCC7-40AE-A56B-1734F11ED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BDDB-6AEE-4AD8-9C0C-5E3BC46518E5}" type="datetimeFigureOut">
              <a:rPr lang="uk-UA" smtClean="0"/>
              <a:t>29.05.2025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3C00FA0-A53C-427F-89E8-193C22C48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3D10E0E-813F-487D-A4CF-E4C8BA4C3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D87A-1C5E-44AD-A3C6-A299D862C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20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75DEDE-88E0-4ECB-858A-D71293DC3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4480E7E-2BF4-45B7-8278-ABCA26A1D5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02C0C65-11BD-40E0-A603-6CE49E729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646706D-533C-4F4A-9B9E-6DB39A0AE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BDDB-6AEE-4AD8-9C0C-5E3BC46518E5}" type="datetimeFigureOut">
              <a:rPr lang="uk-UA" smtClean="0"/>
              <a:t>29.05.2025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4BEE2B2-52F4-405E-816A-5C48F6A50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B9FF5E5-0979-4F0C-A092-5C0196EB9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D87A-1C5E-44AD-A3C6-A299D862C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28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88A851A-DBE4-4822-BFFE-A47246907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37B89A0-AE38-4B17-A9AA-292B62A75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2A7E5BE-04C7-4BBB-A7F7-D5EF81BE85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9BDDB-6AEE-4AD8-9C0C-5E3BC46518E5}" type="datetimeFigureOut">
              <a:rPr lang="uk-UA" smtClean="0"/>
              <a:t>29.05.2025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111BB3-FED7-4185-BBD2-FEDCE7F4A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582CA7-EA21-4545-8CE7-48668A3867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DD87A-1C5E-44AD-A3C6-A299D862C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539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8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fif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7" Type="http://schemas.openxmlformats.org/officeDocument/2006/relationships/image" Target="../media/image76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63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jpg"/><Relationship Id="rId7" Type="http://schemas.openxmlformats.org/officeDocument/2006/relationships/image" Target="../media/image8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7" Type="http://schemas.openxmlformats.org/officeDocument/2006/relationships/image" Target="../media/image89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7" Type="http://schemas.openxmlformats.org/officeDocument/2006/relationships/image" Target="../media/image95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g"/><Relationship Id="rId5" Type="http://schemas.openxmlformats.org/officeDocument/2006/relationships/image" Target="../media/image93.jpg"/><Relationship Id="rId4" Type="http://schemas.openxmlformats.org/officeDocument/2006/relationships/image" Target="../media/image92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7" Type="http://schemas.openxmlformats.org/officeDocument/2006/relationships/image" Target="../media/image101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g"/><Relationship Id="rId3" Type="http://schemas.openxmlformats.org/officeDocument/2006/relationships/image" Target="../media/image103.jpg"/><Relationship Id="rId7" Type="http://schemas.openxmlformats.org/officeDocument/2006/relationships/image" Target="../media/image107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g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7" Type="http://schemas.openxmlformats.org/officeDocument/2006/relationships/image" Target="../media/image114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g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7" Type="http://schemas.openxmlformats.org/officeDocument/2006/relationships/image" Target="../media/image123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g"/><Relationship Id="rId5" Type="http://schemas.openxmlformats.org/officeDocument/2006/relationships/image" Target="../media/image121.jpg"/><Relationship Id="rId4" Type="http://schemas.openxmlformats.org/officeDocument/2006/relationships/image" Target="../media/image12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png"/><Relationship Id="rId4" Type="http://schemas.openxmlformats.org/officeDocument/2006/relationships/image" Target="../media/image139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g"/><Relationship Id="rId3" Type="http://schemas.openxmlformats.org/officeDocument/2006/relationships/image" Target="../media/image141.jpg"/><Relationship Id="rId7" Type="http://schemas.openxmlformats.org/officeDocument/2006/relationships/image" Target="../media/image14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g"/><Relationship Id="rId5" Type="http://schemas.openxmlformats.org/officeDocument/2006/relationships/image" Target="../media/image143.jpg"/><Relationship Id="rId4" Type="http://schemas.openxmlformats.org/officeDocument/2006/relationships/image" Target="../media/image14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7" Type="http://schemas.openxmlformats.org/officeDocument/2006/relationships/image" Target="../media/image152.jp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g"/><Relationship Id="rId5" Type="http://schemas.openxmlformats.org/officeDocument/2006/relationships/image" Target="../media/image150.jpg"/><Relationship Id="rId4" Type="http://schemas.openxmlformats.org/officeDocument/2006/relationships/image" Target="../media/image149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D76C3F-003B-4220-8D3C-6DA6E19D43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" t="4571" r="5045"/>
          <a:stretch/>
        </p:blipFill>
        <p:spPr>
          <a:xfrm>
            <a:off x="5909217" y="1129238"/>
            <a:ext cx="6282783" cy="4837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0DB59-BED3-4EA2-B165-07E705F1E4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325" y="-836350"/>
            <a:ext cx="9144000" cy="2387600"/>
          </a:xfrm>
        </p:spPr>
        <p:txBody>
          <a:bodyPr>
            <a:normAutofit/>
          </a:bodyPr>
          <a:lstStyle/>
          <a:p>
            <a:r>
              <a:rPr lang="uk-UA" sz="9600" b="1" i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ЗВІТ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2C3DE32-113C-41C7-AF05-BE1BD2DF1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002" y="4249794"/>
            <a:ext cx="7526489" cy="1407877"/>
          </a:xfrm>
        </p:spPr>
        <p:txBody>
          <a:bodyPr>
            <a:normAutofit lnSpcReduction="10000"/>
          </a:bodyPr>
          <a:lstStyle/>
          <a:p>
            <a:r>
              <a:rPr lang="uk-UA" sz="3000" b="1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Завідувача Закладу дошкільної освіти (ясла-садок) </a:t>
            </a:r>
          </a:p>
          <a:p>
            <a:r>
              <a:rPr lang="uk-UA" sz="3000" b="1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9 «Світлячок» Сумської міської ради </a:t>
            </a:r>
          </a:p>
          <a:p>
            <a:endParaRPr lang="uk-UA" sz="2800" b="1" i="1" dirty="0">
              <a:solidFill>
                <a:srgbClr val="FF0000"/>
              </a:solidFill>
            </a:endParaRPr>
          </a:p>
          <a:p>
            <a:endParaRPr lang="uk-UA" sz="28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Дошкільний навчальний заклад ясла-садок 8 &quot;Світлячок&quot; - Home | Facebook">
            <a:extLst>
              <a:ext uri="{FF2B5EF4-FFF2-40B4-BE49-F238E27FC236}">
                <a16:creationId xmlns:a16="http://schemas.microsoft.com/office/drawing/2014/main" id="{A1F94898-7BC1-4AD7-8F58-80166460DE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0" t="11852" r="20000" b="13481"/>
          <a:stretch/>
        </p:blipFill>
        <p:spPr bwMode="auto">
          <a:xfrm>
            <a:off x="10413999" y="93662"/>
            <a:ext cx="1422401" cy="1600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E02C53-C181-4B1C-9B78-86F01C7BB79D}"/>
              </a:ext>
            </a:extLst>
          </p:cNvPr>
          <p:cNvSpPr txBox="1"/>
          <p:nvPr/>
        </p:nvSpPr>
        <p:spPr>
          <a:xfrm>
            <a:off x="4010433" y="5591784"/>
            <a:ext cx="7526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Логвиненко </a:t>
            </a:r>
            <a:r>
              <a:rPr lang="ru-RU" sz="2800" b="1" i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Оксани</a:t>
            </a:r>
            <a:r>
              <a:rPr lang="ru-RU" sz="2800" b="1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Анатоліївни</a:t>
            </a:r>
            <a:r>
              <a:rPr lang="ru-RU" sz="2800" b="1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800" b="1" i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підсумкам</a:t>
            </a:r>
            <a:r>
              <a:rPr lang="ru-RU" sz="2800" b="1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i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800" b="1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2024 - 2025 </a:t>
            </a:r>
            <a:r>
              <a:rPr lang="ru-RU" sz="2800" b="1" i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навчальний</a:t>
            </a:r>
            <a:r>
              <a:rPr lang="ru-RU" sz="2800" b="1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2800" b="1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перед </a:t>
            </a:r>
            <a:r>
              <a:rPr lang="ru-RU" sz="2800" b="1" i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колективом</a:t>
            </a:r>
            <a:r>
              <a:rPr lang="ru-RU" sz="2800" b="1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i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громадськістю</a:t>
            </a:r>
            <a:endParaRPr lang="ru-RU" sz="2800" b="1" i="1" dirty="0">
              <a:ln w="22225">
                <a:solidFill>
                  <a:schemeClr val="tx1"/>
                </a:solidFill>
                <a:prstDash val="solid"/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611CE2-51CD-4FB5-AF2F-6E5424B79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62" y="209260"/>
            <a:ext cx="3184726" cy="42463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15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6E17BE-9D58-4DC4-97AF-4952C548C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59"/>
          <a:stretch/>
        </p:blipFill>
        <p:spPr>
          <a:xfrm>
            <a:off x="535515" y="140778"/>
            <a:ext cx="3165869" cy="32882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55ADE9-E222-4582-98A7-4E54DA117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68" y="3838667"/>
            <a:ext cx="4543495" cy="288543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E40C64-28D1-48A0-9567-3B6715AE80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291" y="52188"/>
            <a:ext cx="4256194" cy="31921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998261-FFB4-478D-934D-73EA2705AB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047" y="3603182"/>
            <a:ext cx="4239677" cy="301933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61D448F9-07D2-45E1-9A4C-A7598B9D7138}"/>
              </a:ext>
            </a:extLst>
          </p:cNvPr>
          <p:cNvSpPr/>
          <p:nvPr/>
        </p:nvSpPr>
        <p:spPr>
          <a:xfrm>
            <a:off x="4137066" y="3244334"/>
            <a:ext cx="3758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Групи старшого дошкільного віку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4E0CC572-DFFD-4355-9BA9-86FC1F7A726D}"/>
              </a:ext>
            </a:extLst>
          </p:cNvPr>
          <p:cNvSpPr/>
          <p:nvPr/>
        </p:nvSpPr>
        <p:spPr>
          <a:xfrm>
            <a:off x="5009115" y="805934"/>
            <a:ext cx="2331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Група «Полуничка» </a:t>
            </a:r>
            <a:endParaRPr lang="uk-UA" b="1" dirty="0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E9E33347-2583-40C4-B553-D2DC1683638B}"/>
              </a:ext>
            </a:extLst>
          </p:cNvPr>
          <p:cNvSpPr/>
          <p:nvPr/>
        </p:nvSpPr>
        <p:spPr>
          <a:xfrm>
            <a:off x="4590854" y="6052066"/>
            <a:ext cx="19136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Група «Зірочка» 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80721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F7162A7-BFB1-4E85-BD0B-D32B683C9A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2"/>
          <a:stretch/>
        </p:blipFill>
        <p:spPr>
          <a:xfrm>
            <a:off x="112730" y="11565"/>
            <a:ext cx="4311650" cy="19822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558896D-32B3-44CE-B748-F46B08C63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242" y="974392"/>
            <a:ext cx="3590028" cy="2692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F00C7D8-2D27-47ED-BE1C-5B8F16BF1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0" y="4425967"/>
            <a:ext cx="3145605" cy="2359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14F30C7-44A1-4B0C-83DB-35787B7C57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9"/>
          <a:stretch/>
        </p:blipFill>
        <p:spPr>
          <a:xfrm>
            <a:off x="7912509" y="4280543"/>
            <a:ext cx="4235777" cy="22584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D80D5F-9F00-4675-BF92-9D8B54635A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366" y="100098"/>
            <a:ext cx="3723491" cy="27926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9092F0-3F9B-4304-A010-425883D3E4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807" y="3114442"/>
            <a:ext cx="3330350" cy="3643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9610A6-3275-4EB9-A65C-AAA4F0F1D5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88" y="2167509"/>
            <a:ext cx="3011276" cy="22584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264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E375DF-8ED0-4B59-B672-E71E922B3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823" y="3866093"/>
            <a:ext cx="3755010" cy="28162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slider3">
            <a:extLst>
              <a:ext uri="{FF2B5EF4-FFF2-40B4-BE49-F238E27FC236}">
                <a16:creationId xmlns:a16="http://schemas.microsoft.com/office/drawing/2014/main" id="{5B54815E-DE52-43FA-8450-1729E5166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4090" cy="29270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165735-FA35-4054-83CF-6A7079F46C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3" b="12714"/>
          <a:stretch/>
        </p:blipFill>
        <p:spPr>
          <a:xfrm>
            <a:off x="9708958" y="0"/>
            <a:ext cx="2483042" cy="329253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DE4387-0005-4286-A9E7-DF5DA21344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7" y="3509539"/>
            <a:ext cx="4326355" cy="3244767"/>
          </a:xfrm>
          <a:prstGeom prst="roundRect">
            <a:avLst>
              <a:gd name="adj" fmla="val 3319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C911D24-55A6-4BC5-B344-ADF5068B1B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992" y="3278323"/>
            <a:ext cx="2699506" cy="3599341"/>
          </a:xfrm>
          <a:prstGeom prst="round2DiagRect">
            <a:avLst>
              <a:gd name="adj1" fmla="val 40006"/>
              <a:gd name="adj2" fmla="val 1995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F6E5BD-5DBF-4544-92A8-134CE6019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23" y="175650"/>
            <a:ext cx="3902697" cy="292702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95424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4394C0-3B8E-4668-8370-FC06139C64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9" b="28260"/>
          <a:stretch/>
        </p:blipFill>
        <p:spPr>
          <a:xfrm>
            <a:off x="339865" y="3813374"/>
            <a:ext cx="5143500" cy="29798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72BB9E-E3E1-4483-8C65-63F2D347FC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5" b="30619"/>
          <a:stretch/>
        </p:blipFill>
        <p:spPr>
          <a:xfrm>
            <a:off x="83619" y="99130"/>
            <a:ext cx="6682943" cy="34862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D8C7C91-9F46-4873-808E-6904F3B88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055" y="3307020"/>
            <a:ext cx="4648326" cy="34862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627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76713094-86A6-4951-B144-242AC4705799}"/>
              </a:ext>
            </a:extLst>
          </p:cNvPr>
          <p:cNvSpPr/>
          <p:nvPr/>
        </p:nvSpPr>
        <p:spPr>
          <a:xfrm>
            <a:off x="3129280" y="34231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Організація харчування дітей у закладі дошкільної освіти</a:t>
            </a:r>
            <a:endParaRPr lang="uk-UA" sz="2400" b="1" dirty="0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7802DD2E-DDF7-4D25-84C6-377C0FC93579}"/>
              </a:ext>
            </a:extLst>
          </p:cNvPr>
          <p:cNvSpPr/>
          <p:nvPr/>
        </p:nvSpPr>
        <p:spPr>
          <a:xfrm>
            <a:off x="6298993" y="1846215"/>
            <a:ext cx="512776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Основними принципами організації харчування в дошкільному закладі є:</a:t>
            </a:r>
          </a:p>
          <a:p>
            <a:pPr lvl="0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Енергетична цінність раціону харчування, що відповідає енерговитратам дітей;</a:t>
            </a:r>
          </a:p>
          <a:p>
            <a:pPr lvl="0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Збалансованість і максимальна раціону;</a:t>
            </a:r>
          </a:p>
          <a:p>
            <a:pPr lvl="0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Технологічна та кулінарна обробка продуктів і страв, що забезпечує їх смакові якості та зберігає вихідну харчову цінність;</a:t>
            </a:r>
          </a:p>
          <a:p>
            <a:pPr lvl="0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санітарно – гігієнічних норм(дотримання всіх санітарних вимог до стану харчоблоку, продуктів харчування, їх транспортування, зберігання, приготування та роздача страв).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5D29AED5-8117-46B5-803A-053FD0FCB664}"/>
              </a:ext>
            </a:extLst>
          </p:cNvPr>
          <p:cNvSpPr/>
          <p:nvPr/>
        </p:nvSpPr>
        <p:spPr>
          <a:xfrm>
            <a:off x="105163" y="1173312"/>
            <a:ext cx="6072117" cy="293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Раціональний режим харчування, збалансованість раціону є основними умовами для підвищення опору дитячого організму до захворювань, для нормального росту і розвитку дітей, які виховуються в дошкільному закладі. Режим харчування дітей в ЗДО відповідає режиму роботи закладу та віку дітей.</a:t>
            </a:r>
          </a:p>
          <a:p>
            <a:pPr marL="228600" algn="just">
              <a:lnSpc>
                <a:spcPct val="115000"/>
              </a:lnSpc>
              <a:spcAft>
                <a:spcPts val="8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Харчоблок забезпечений достатньою кількістю кухонного посуду, інвентарю, санітарним і спеціальним одягом.</a:t>
            </a:r>
            <a:endParaRPr lang="uk-UA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F4895B-B3BF-4F0B-9441-44C3D2126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47" y="3970501"/>
            <a:ext cx="3540353" cy="2655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980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id="{C1894D6B-EB85-4515-A067-AC2852E6F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8438" y="344783"/>
            <a:ext cx="6096000" cy="57771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ХАРЧУВАННЯ</a:t>
            </a: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639F250C-248B-44DF-B0B9-2085232E49D9}"/>
              </a:ext>
            </a:extLst>
          </p:cNvPr>
          <p:cNvSpPr/>
          <p:nvPr/>
        </p:nvSpPr>
        <p:spPr>
          <a:xfrm>
            <a:off x="1089728" y="1267276"/>
            <a:ext cx="6096000" cy="19613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Вартість харчування  </a:t>
            </a:r>
            <a:endParaRPr lang="uk-UA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Ранній/молодший вік</a:t>
            </a:r>
            <a:endParaRPr lang="uk-UA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Обід – 27 грн. 00 коп.</a:t>
            </a:r>
            <a:endParaRPr lang="uk-UA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Полуденок – 15 грн. 00 коп.</a:t>
            </a:r>
            <a:endParaRPr lang="uk-UA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25019A5B-F686-4999-90D1-FDA1A561ADD1}"/>
              </a:ext>
            </a:extLst>
          </p:cNvPr>
          <p:cNvSpPr/>
          <p:nvPr/>
        </p:nvSpPr>
        <p:spPr>
          <a:xfrm>
            <a:off x="3848438" y="3428999"/>
            <a:ext cx="6096000" cy="14636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Дошкільний вік</a:t>
            </a:r>
            <a:endParaRPr lang="uk-UA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Обід – 33 грн. 75 коп.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Полуденок – 18 грн. 75 коп.</a:t>
            </a:r>
            <a:endParaRPr lang="uk-UA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79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040188-1391-40C5-B827-DE39C0E6A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340" y="286997"/>
            <a:ext cx="2348754" cy="5219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64BD90-9120-42EE-B50C-DC67B5BA8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70"/>
            <a:ext cx="2111007" cy="46911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D9AF425-D9D1-48E5-8F2B-33A337A6E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06" y="0"/>
            <a:ext cx="3227293" cy="2420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E920160-DBA7-4A38-A3D4-D45AB68020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706" y="286997"/>
            <a:ext cx="3771152" cy="28283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8674FD6-7F45-4357-979D-68FE190D5E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01" y="3115361"/>
            <a:ext cx="3394633" cy="2545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AB7EC0-20CE-4B5E-8767-612FE3EE36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155" y="3429000"/>
            <a:ext cx="2227891" cy="3252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278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8A43A6-6CE5-4C9B-8F93-9CD5E28F73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8" t="21569"/>
          <a:stretch/>
        </p:blipFill>
        <p:spPr>
          <a:xfrm>
            <a:off x="98613" y="80682"/>
            <a:ext cx="2254775" cy="31017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C9D37E-7F96-428D-A184-EEF6EAF357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22"/>
          <a:stretch/>
        </p:blipFill>
        <p:spPr>
          <a:xfrm>
            <a:off x="9659190" y="80681"/>
            <a:ext cx="2354916" cy="33483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F0CB43-C716-472C-9326-0496C22281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411" y="3766902"/>
            <a:ext cx="4858871" cy="27331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ABAA76A-2F20-4F29-AA0F-F7348728D2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3" r="1143" b="7230"/>
          <a:stretch/>
        </p:blipFill>
        <p:spPr>
          <a:xfrm>
            <a:off x="9788067" y="3766902"/>
            <a:ext cx="2012010" cy="29476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B30E3DB-7CCF-46C9-8097-AD1D6FECA8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" t="9804" r="1"/>
          <a:stretch/>
        </p:blipFill>
        <p:spPr>
          <a:xfrm>
            <a:off x="268943" y="3557711"/>
            <a:ext cx="1954304" cy="3156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FA7FBC2-B177-4850-8B39-A822B3425E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r="3816"/>
          <a:stretch/>
        </p:blipFill>
        <p:spPr>
          <a:xfrm>
            <a:off x="3388658" y="203945"/>
            <a:ext cx="4707496" cy="31017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345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8517B1-A67A-41D2-823D-13EE429CF2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b="8319"/>
          <a:stretch/>
        </p:blipFill>
        <p:spPr>
          <a:xfrm>
            <a:off x="5411877" y="3457881"/>
            <a:ext cx="2413749" cy="32053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E22360-DF44-4F38-A7E8-8AD1C89227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2"/>
          <a:stretch/>
        </p:blipFill>
        <p:spPr>
          <a:xfrm>
            <a:off x="4048601" y="153886"/>
            <a:ext cx="2332925" cy="31092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BE3ECC-EDCC-4C2E-A424-EB5302475D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0"/>
            <a:ext cx="3645267" cy="48603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D6A396-B8F5-44B4-9A80-FD0859783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989" y="0"/>
            <a:ext cx="4024726" cy="44992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778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364FCFEC-AEA8-4B2B-AD07-230928007D53}"/>
              </a:ext>
            </a:extLst>
          </p:cNvPr>
          <p:cNvSpPr/>
          <p:nvPr/>
        </p:nvSpPr>
        <p:spPr>
          <a:xfrm>
            <a:off x="1555423" y="277819"/>
            <a:ext cx="77596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Медичне обслуговування дітей у закладі дошкільної освіти 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здійснює безпосередньо  сестра медична старша Тетяна Наконечна.</a:t>
            </a:r>
            <a:endParaRPr lang="uk-UA" sz="2400" b="1" dirty="0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00AC4E73-0CD7-4BAA-BD11-7CD4FEE083D1}"/>
              </a:ext>
            </a:extLst>
          </p:cNvPr>
          <p:cNvSpPr/>
          <p:nvPr/>
        </p:nvSpPr>
        <p:spPr>
          <a:xfrm>
            <a:off x="452487" y="1683088"/>
            <a:ext cx="54675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завдання сестри медичної старшої закладу дошкільної освіти: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Постійний контроль за станом здоров'я дітей;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Контроль за проведенням  обов'язкових медичних оглядів дітей;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Надання невідкладної медичної допомоги дітям у разі гострого захворювання або травми;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Здійснення контролю за організацією та якістю харчування, дотриманням раціонального режиму навчально-виховної діяльності, навчального навантаження;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Контроль за дотриманням санітарно-гігієнічних вимог та протиепідемічного режиму;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Проведення санітарно-просвітницької роботи серед дітей, батьків або осіб, які їх замінюють, та працівників дошкільного навчального закладу.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82B57-E786-4662-B242-81D4DE80FD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9" t="15532" r="5402" b="1443"/>
          <a:stretch/>
        </p:blipFill>
        <p:spPr>
          <a:xfrm>
            <a:off x="6633444" y="3429000"/>
            <a:ext cx="2681600" cy="3073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11EF2B-5CA2-4FD7-97AE-B873FC774D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" t="20139"/>
          <a:stretch/>
        </p:blipFill>
        <p:spPr>
          <a:xfrm>
            <a:off x="9187304" y="277819"/>
            <a:ext cx="2898546" cy="3105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127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BDE407D6-1293-4AE1-959A-B9671864BBFC}"/>
              </a:ext>
            </a:extLst>
          </p:cNvPr>
          <p:cNvSpPr/>
          <p:nvPr/>
        </p:nvSpPr>
        <p:spPr>
          <a:xfrm>
            <a:off x="1046582" y="2372009"/>
            <a:ext cx="39466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Я, Логвиненко Оксана Анатоліївна, завідувач Закладу дошкільної освіти (ясла-садок) № 9 «Світлячок» Сумської міської ради;</a:t>
            </a:r>
          </a:p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маю повну вищу педагогічну освіту.</a:t>
            </a:r>
          </a:p>
        </p:txBody>
      </p:sp>
      <p:pic>
        <p:nvPicPr>
          <p:cNvPr id="3" name="Picture 4" descr="Дошкільний навчальний заклад ясла-садок 8 &quot;Світлячок&quot; - Home | Facebook">
            <a:extLst>
              <a:ext uri="{FF2B5EF4-FFF2-40B4-BE49-F238E27FC236}">
                <a16:creationId xmlns:a16="http://schemas.microsoft.com/office/drawing/2014/main" id="{B61A0675-EE88-4926-BCAC-59CDEB3DE4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8" t="8444" r="19556" b="16518"/>
          <a:stretch/>
        </p:blipFill>
        <p:spPr bwMode="auto">
          <a:xfrm>
            <a:off x="10223414" y="387409"/>
            <a:ext cx="1272330" cy="1413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A92C93-BC23-40CD-92E8-5B0A0A34C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634" y="431151"/>
            <a:ext cx="3709416" cy="55077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3319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65B559D-B850-49AB-8CBB-C86564168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дітей на Д-обліку 18:</a:t>
            </a:r>
          </a:p>
          <a:p>
            <a:pPr lvl="0" fontAlgn="base">
              <a:buFontTx/>
              <a:buChar char="-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захворювання серцево-судинної системи-12 дітей;</a:t>
            </a:r>
          </a:p>
          <a:p>
            <a:pPr lvl="0" fontAlgn="base">
              <a:buFontTx/>
              <a:buChar char="-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захворювання шкіри – 1 дитина;</a:t>
            </a:r>
          </a:p>
          <a:p>
            <a:pPr lvl="0" fontAlgn="base">
              <a:buFontTx/>
              <a:buChar char="-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захворювання верхніх дихальних шляхів – 1 дитина;</a:t>
            </a:r>
          </a:p>
          <a:p>
            <a:pPr lvl="0" fontAlgn="base">
              <a:buFontTx/>
              <a:buChar char="-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захворювання очей – 2 дитини;</a:t>
            </a:r>
          </a:p>
          <a:p>
            <a:pPr lvl="0" fontAlgn="base">
              <a:buFontTx/>
              <a:buChar char="-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захворювання органів травлення – 1 дитина;</a:t>
            </a:r>
          </a:p>
          <a:p>
            <a:pPr lvl="0" fontAlgn="base">
              <a:buFontTx/>
              <a:buChar char="-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захворювання розладу психічного розвитку - 1 дитина</a:t>
            </a:r>
          </a:p>
          <a:p>
            <a:endParaRPr lang="uk-UA" dirty="0"/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1BFD6DFB-EF5A-426E-A950-C9A987AA072D}"/>
              </a:ext>
            </a:extLst>
          </p:cNvPr>
          <p:cNvSpPr/>
          <p:nvPr/>
        </p:nvSpPr>
        <p:spPr>
          <a:xfrm>
            <a:off x="2635545" y="265539"/>
            <a:ext cx="7413428" cy="1374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ЗАХВОРЮВАНІСТЬ ДІТЕЙ: ПРОПУЩЕНО ПО ХВОРОБІ 1 ДИТИНОЮ 3,8%</a:t>
            </a:r>
          </a:p>
        </p:txBody>
      </p:sp>
    </p:spTree>
    <p:extLst>
      <p:ext uri="{BB962C8B-B14F-4D97-AF65-F5344CB8AC3E}">
        <p14:creationId xmlns:p14="http://schemas.microsoft.com/office/powerpoint/2010/main" val="145782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D565E5-C5CE-4070-8CEF-739394D68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71" y="754144"/>
            <a:ext cx="10590229" cy="46775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СОЦІАЛЬНИЙ ЗАХИСТ </a:t>
            </a:r>
            <a:b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ЗДОБУВАЧІВ ОСВІТИ ПІЛЬГОВИХ КАТЕГОРІЙ</a:t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9F3010C-43A8-4FB5-83CA-C7FAA5992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21896"/>
            <a:ext cx="10775623" cy="4881959"/>
          </a:xfrm>
        </p:spPr>
        <p:txBody>
          <a:bodyPr>
            <a:norm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 закладі  навчається і виховується 111 здобувачів освіти пільгових категорій.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 них:</a:t>
            </a:r>
          </a:p>
          <a:p>
            <a:pPr lvl="0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Діти - сироти - відсутні;</a:t>
            </a:r>
          </a:p>
          <a:p>
            <a:pPr lvl="0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 освіти із багатодітних родин - 6;</a:t>
            </a:r>
          </a:p>
          <a:p>
            <a:pPr lvl="0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 освіти із малозабезпечених родин - 1;</a:t>
            </a:r>
          </a:p>
          <a:p>
            <a:pPr lvl="0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 освіти, батьки яких є захисниками України  - 27;</a:t>
            </a:r>
          </a:p>
          <a:p>
            <a:pPr lvl="0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 освіти із інвалідністю – відсутні;</a:t>
            </a:r>
          </a:p>
          <a:p>
            <a:pPr lvl="0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 освіти із сімей внутрішньо переміщених осіб (ВПО) – 7;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 освіти, батьки яких є загиблими – 2;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 освіти, які є постраждалими внаслідок воєнних дій і збройних конфліктів – 68.</a:t>
            </a:r>
          </a:p>
          <a:p>
            <a:pPr marL="0" indent="0">
              <a:buNone/>
            </a:pPr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3574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3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38F02-A6C5-49A7-83D1-F9B734D30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257800" cy="5399571"/>
          </a:xfrm>
        </p:spPr>
        <p:txBody>
          <a:bodyPr>
            <a:normAutofit/>
          </a:bodyPr>
          <a:lstStyle/>
          <a:p>
            <a:br>
              <a:rPr lang="uk-UA" dirty="0"/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5B007F1-EEA5-4FBC-88E7-CCC4665E2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984" y="49338"/>
            <a:ext cx="4706984" cy="53237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 дошкільної освіти (ясла - садок) № 9 «Світлячок» Сумської міської ради (далі – ЗДО № 9 «Світлячок» СМР) у своїй діяльності керується </a:t>
            </a:r>
          </a:p>
          <a:p>
            <a:pPr algn="ctr">
              <a:lnSpc>
                <a:spcPct val="110000"/>
              </a:lnSpc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Конституцією України, </a:t>
            </a:r>
          </a:p>
          <a:p>
            <a:pPr algn="ctr">
              <a:lnSpc>
                <a:spcPct val="110000"/>
              </a:lnSpc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Законами України “Про освіту”, </a:t>
            </a:r>
          </a:p>
          <a:p>
            <a:pPr algn="ctr">
              <a:lnSpc>
                <a:spcPct val="110000"/>
              </a:lnSpc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“Про дошкільну освіту”, </a:t>
            </a:r>
          </a:p>
          <a:p>
            <a:pPr algn="ctr">
              <a:lnSpc>
                <a:spcPct val="110000"/>
              </a:lnSpc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Положенням про дошкільний навчальний заклад України, </a:t>
            </a:r>
          </a:p>
          <a:p>
            <a:pPr algn="ctr">
              <a:lnSpc>
                <a:spcPct val="110000"/>
              </a:lnSpc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іншими нормативно-правовими актами, власним Статутом.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Закладі дошкільної освіти (ясла-садок) № 9 «Світлячок» Сумської міської ради реалізуються освітні програми «Дитина», «Впевнений старт».</a:t>
            </a:r>
          </a:p>
        </p:txBody>
      </p:sp>
      <p:pic>
        <p:nvPicPr>
          <p:cNvPr id="5" name="Picture 2" descr="Дошкільний навчальний заклад ясла-садок 8 &quot;Світлячок&quot; - Home | Facebook">
            <a:extLst>
              <a:ext uri="{FF2B5EF4-FFF2-40B4-BE49-F238E27FC236}">
                <a16:creationId xmlns:a16="http://schemas.microsoft.com/office/drawing/2014/main" id="{20ED3FF8-B232-4DC9-8632-1670D2BDF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1333" r="18000" b="15037"/>
          <a:stretch/>
        </p:blipFill>
        <p:spPr bwMode="auto">
          <a:xfrm>
            <a:off x="10053683" y="162446"/>
            <a:ext cx="1579517" cy="1663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нига Дитина. Освітня програма для дітей від 2 до 7 років (9786176580867) –  купить в Украине | ROZETKA | Выгодные цены, отзывы покупателей">
            <a:extLst>
              <a:ext uri="{FF2B5EF4-FFF2-40B4-BE49-F238E27FC236}">
                <a16:creationId xmlns:a16="http://schemas.microsoft.com/office/drawing/2014/main" id="{E2EDCD0B-7267-4FD6-B5ED-FD01E64DD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918" y="2154803"/>
            <a:ext cx="3137504" cy="45849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Програма &quot;Впевнений старт&quot; -крок в шкільне життя">
            <a:extLst>
              <a:ext uri="{FF2B5EF4-FFF2-40B4-BE49-F238E27FC236}">
                <a16:creationId xmlns:a16="http://schemas.microsoft.com/office/drawing/2014/main" id="{BEAE1783-F4A6-4817-BF3B-7A85E640A8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7" t="120" r="3786"/>
          <a:stretch/>
        </p:blipFill>
        <p:spPr bwMode="auto">
          <a:xfrm>
            <a:off x="75415" y="49338"/>
            <a:ext cx="3749984" cy="3572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40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5A0D41D5-C10D-47A3-9DD4-616819E3D9C5}"/>
              </a:ext>
            </a:extLst>
          </p:cNvPr>
          <p:cNvSpPr/>
          <p:nvPr/>
        </p:nvSpPr>
        <p:spPr>
          <a:xfrm>
            <a:off x="443060" y="622168"/>
            <a:ext cx="703239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ОСВІТНЬОГО ПРОЦЕСУ В ЗДО</a:t>
            </a:r>
          </a:p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 час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-виховного процесу вихователі використовують такі основні форми організації дітей: спеціально організована навчальна діяльність (заняття інтегровані та комплексні, міні-заняття), ігри, діяльність за вибором дітей (художня, рухова, мовленнєва, ігрова, трудова, дослідницька та ін.), індивідуальна робота, спостереження, свята та розваги тощо. Для покращення якості освіти у своїй роботі педагоги використовують і нетрадиційні форми організації освітньої діяльності: заняття-роздуми, заняття-дослідження, заняття вікторини, брейн-ринги, квести тощо. </a:t>
            </a:r>
            <a:endParaRPr lang="uk-UA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2ADDC8-2818-4DD4-A726-5727F589D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601" y="1480008"/>
            <a:ext cx="3715339" cy="4953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8974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744A6B-986F-4BAB-82B4-640F8AE1B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28" y="2818614"/>
            <a:ext cx="2211433" cy="3931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80BECA-5C33-4CE8-BB89-15E9CE722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2338" y="60355"/>
            <a:ext cx="4500534" cy="3375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6CCA55-E2F2-41ED-8644-2252B2AF2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689" y="150828"/>
            <a:ext cx="2640683" cy="3520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305DCC-D2DA-4E87-BAC3-F16151029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831" y="3519014"/>
            <a:ext cx="4340968" cy="3255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7712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D493AB-577F-4A8C-82E2-2B7906D8A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817" y="1799748"/>
            <a:ext cx="4346621" cy="5061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0BFF9D-27FF-4AFA-A615-DDBF34A0C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56" y="103861"/>
            <a:ext cx="4855222" cy="3641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48F437-DDDB-4244-8754-7A0EA4865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352" y="168598"/>
            <a:ext cx="3885914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4DC10D-5670-4D3D-B842-F11D0EE859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05" t="30560" r="18745" b="4070"/>
          <a:stretch/>
        </p:blipFill>
        <p:spPr>
          <a:xfrm>
            <a:off x="1001466" y="3773558"/>
            <a:ext cx="2660168" cy="3068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951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0D4544-01FE-465A-B3AB-AC4C0CC292F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3502">
            <a:off x="8801581" y="140065"/>
            <a:ext cx="2637155" cy="35026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8518F9-C790-4C21-829E-DD56ADCD9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05" y="80402"/>
            <a:ext cx="2449792" cy="326638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9E3846-88A2-473A-900F-76DACC95E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642" y="3346791"/>
            <a:ext cx="2525772" cy="33676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D129FF-43A6-4299-A439-DC1D2D558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627" y="255732"/>
            <a:ext cx="3767579" cy="28256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38C4C99-114F-4AE7-940E-DA79B2E1FF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0" y="3511210"/>
            <a:ext cx="4355185" cy="32663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9045B2A-084C-480F-9705-51DA3557CC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612" y="3939859"/>
            <a:ext cx="3745584" cy="28091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543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172AB6-A8B2-49F2-8F7A-16E207E0FEA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56" y="296565"/>
            <a:ext cx="1937187" cy="2947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CE8627-0902-4364-96CF-E7B15DE03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784" y="3299383"/>
            <a:ext cx="3632460" cy="2724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CE82D2-52A3-4D05-A250-F2C3C4532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252" y="565232"/>
            <a:ext cx="3377565" cy="1899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981C41B-09D6-4F73-9122-5D4F2B2BD9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810" y="247188"/>
            <a:ext cx="3782844" cy="28371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7CC3458-4095-46B1-86B8-C7F2B14B5A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2" y="3948139"/>
            <a:ext cx="3632460" cy="2724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0B3EFC-5D78-4D93-AD7E-E5C3867E43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34" t="8466" r="-3534" b="20665"/>
          <a:stretch/>
        </p:blipFill>
        <p:spPr>
          <a:xfrm>
            <a:off x="5244345" y="3781711"/>
            <a:ext cx="2977159" cy="28166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A6D9B16-5002-45C6-B5AD-D662CBF2B7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6981" y="185516"/>
            <a:ext cx="2648327" cy="35355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334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C3F507-790E-4543-A66E-47753BC9C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866" y="3249891"/>
            <a:ext cx="3487918" cy="490195"/>
          </a:xfrm>
        </p:spPr>
        <p:txBody>
          <a:bodyPr>
            <a:normAutofit fontScale="90000"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Свята та розваги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81D6B1-0E78-4732-A9E0-679C4A043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96" y="405353"/>
            <a:ext cx="3711662" cy="2499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5152DD-ECCC-4C9A-8EF3-639FD741E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330" y="3993038"/>
            <a:ext cx="3356726" cy="2517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0ADA64-FBF4-48EA-AEDC-CAFD15802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866" y="491267"/>
            <a:ext cx="3866381" cy="2603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DB2F5A-E3D1-4246-9CB0-23307F2B7C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 t="13608" r="6136" b="17113"/>
          <a:stretch/>
        </p:blipFill>
        <p:spPr>
          <a:xfrm>
            <a:off x="377823" y="3333048"/>
            <a:ext cx="2956874" cy="31775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91385A-5B97-4A63-8335-A6D1A43F12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14571" r="638" b="4879"/>
          <a:stretch/>
        </p:blipFill>
        <p:spPr>
          <a:xfrm>
            <a:off x="4524866" y="77772"/>
            <a:ext cx="2923113" cy="3172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F42F09-509E-4EE8-82A8-105A5FE976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310" y="3494987"/>
            <a:ext cx="3217499" cy="3217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182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D2A1AA-A1A3-4FE3-9DED-61F70B959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96" y="3484775"/>
            <a:ext cx="3963869" cy="2669634"/>
          </a:xfrm>
          <a:prstGeom prst="round2DiagRect">
            <a:avLst>
              <a:gd name="adj1" fmla="val 44373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79D883-CF93-457A-92A5-CC3A152D2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236" y="3275022"/>
            <a:ext cx="4083784" cy="28793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A18756-F684-4C63-9862-70BB41F8FF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" t="22131" r="4811" b="16838"/>
          <a:stretch/>
        </p:blipFill>
        <p:spPr>
          <a:xfrm>
            <a:off x="7081310" y="275776"/>
            <a:ext cx="4855318" cy="24497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288006-68B7-4FD7-8E5B-F9B1DC9817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532" y="3866343"/>
            <a:ext cx="3203732" cy="2449729"/>
          </a:xfrm>
          <a:prstGeom prst="snip2DiagRect">
            <a:avLst>
              <a:gd name="adj1" fmla="val 3117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F4F543-7F23-45C5-9891-BACF219F5D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11" y="134332"/>
            <a:ext cx="3294668" cy="3294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76389D-E3AC-4947-B1B8-A9C7EBCDEF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833" y="632774"/>
            <a:ext cx="3250623" cy="229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1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D2167B8B-FDC4-40FB-B4B9-0974E3DDE27B}"/>
              </a:ext>
            </a:extLst>
          </p:cNvPr>
          <p:cNvSpPr/>
          <p:nvPr/>
        </p:nvSpPr>
        <p:spPr>
          <a:xfrm>
            <a:off x="1976200" y="1253764"/>
            <a:ext cx="7795966" cy="4653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 дошкільної освіти (ясла-садок) № 9 «Світлячок»   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Сумської міської ради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розпочав свою діяльність у лютому 2021 року, заснований на комунальній формі власності.</a:t>
            </a:r>
          </a:p>
          <a:p>
            <a:pPr algn="ctr">
              <a:lnSpc>
                <a:spcPct val="150000"/>
              </a:lnSpc>
            </a:pPr>
            <a:r>
              <a:rPr lang="uk-UA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Юридична адреса: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вул. ЗСУ, буд.35-А, м. Суми.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Тел.0542-70-16-70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 дошкільної освіти (ясла-садок) № 9 «Світлячок»   Сумської міської ради розміщений у типовому приміщенні, розрахованому на 160 місць (згідно нових нормативів наповнюваності груп). 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Всі групи укомплектовані згідно віку дітей.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A6EDF13A-72A2-4716-BD01-B1781797F9DD}"/>
              </a:ext>
            </a:extLst>
          </p:cNvPr>
          <p:cNvSpPr/>
          <p:nvPr/>
        </p:nvSpPr>
        <p:spPr>
          <a:xfrm>
            <a:off x="1086915" y="316804"/>
            <a:ext cx="8095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ЗАГАЛЬНІ ВІДОМОСТІ ПРО НАВЧАЛЬНИЙ ЗАКЛАД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62270E-251F-4CF6-99A0-69625A8999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" r="5464" b="11388"/>
          <a:stretch/>
        </p:blipFill>
        <p:spPr>
          <a:xfrm rot="20917691">
            <a:off x="-35476" y="2324587"/>
            <a:ext cx="3070057" cy="220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0FEA08-C9F4-4020-878B-E556E7E87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733" y="3215805"/>
            <a:ext cx="2270267" cy="3027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5774B6-EB8B-452B-BDCB-8FA0FE22BF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7"/>
          <a:stretch/>
        </p:blipFill>
        <p:spPr>
          <a:xfrm>
            <a:off x="9182016" y="48964"/>
            <a:ext cx="2942192" cy="1994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415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308777-80EE-44D2-B4DB-79C1EBBD6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2" y="115949"/>
            <a:ext cx="3103304" cy="31033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90C9BB-E7DB-4F18-9E40-230A835EC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112" y="115949"/>
            <a:ext cx="2795048" cy="27950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FC4700-D7AF-456C-8CBE-A7F2DDBC9D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2" b="6270"/>
          <a:stretch/>
        </p:blipFill>
        <p:spPr>
          <a:xfrm>
            <a:off x="8918074" y="3106131"/>
            <a:ext cx="3036214" cy="36359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8A9EF8-AAA7-4F3C-A8B5-7CF50EC6ED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978" y="3429000"/>
            <a:ext cx="3228914" cy="32289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26E746-EEF1-4624-A8AA-2F7428F6C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188" y="335123"/>
            <a:ext cx="3434498" cy="25758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D708A6-15D4-44C5-9B4C-D2C62D899E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36" y="3326420"/>
            <a:ext cx="2643964" cy="3238540"/>
          </a:xfrm>
          <a:prstGeom prst="snip2DiagRect">
            <a:avLst>
              <a:gd name="adj1" fmla="val 19009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797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8CC18C-1EB9-4079-9674-7817EA8DCA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" r="9564"/>
          <a:stretch/>
        </p:blipFill>
        <p:spPr>
          <a:xfrm>
            <a:off x="262653" y="4579984"/>
            <a:ext cx="3616213" cy="192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A79541-5C5A-41F0-97C9-399E3FE576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r="7411"/>
          <a:stretch/>
        </p:blipFill>
        <p:spPr>
          <a:xfrm>
            <a:off x="8216527" y="188536"/>
            <a:ext cx="3806841" cy="2240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D2AE89-2706-4E8B-84B6-53FB7C23A9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36" b="5025"/>
          <a:stretch/>
        </p:blipFill>
        <p:spPr>
          <a:xfrm>
            <a:off x="262653" y="2447633"/>
            <a:ext cx="3616213" cy="1969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C59E04-B9D2-4E18-8989-48D34CB65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084" y="287519"/>
            <a:ext cx="3424592" cy="2823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3189EA-219F-4823-9407-E7DE2EAC1D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64" y="48559"/>
            <a:ext cx="2923360" cy="21268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1303A6-6819-4D06-8E9D-17D41898E7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633" y="3429000"/>
            <a:ext cx="3837340" cy="27149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DD073A-D134-4AC5-A5D7-B912C65CDE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803" y="2618295"/>
            <a:ext cx="3200400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4271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CB7DEAC-5332-4CDF-B8FA-6CDA12DBB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998" y="3924694"/>
            <a:ext cx="3928185" cy="2209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67FE3D2-43F3-48D6-B7BB-6189F37C4B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20" b="6867"/>
          <a:stretch/>
        </p:blipFill>
        <p:spPr>
          <a:xfrm>
            <a:off x="4464898" y="3268942"/>
            <a:ext cx="3288776" cy="30727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513FB7A-54EA-45AB-BE8A-906FC3CB5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638" y="205033"/>
            <a:ext cx="2728274" cy="2728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A062981-C9CE-467F-89D6-5DE3DD8C5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642" y="387085"/>
            <a:ext cx="2728274" cy="2728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BE31B1-1A04-48C4-AE85-B100B00C12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42" y="335830"/>
            <a:ext cx="3662521" cy="24666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C4C229-B10C-4453-A12A-B260EA36E8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" r="8423"/>
          <a:stretch/>
        </p:blipFill>
        <p:spPr>
          <a:xfrm>
            <a:off x="297817" y="3429000"/>
            <a:ext cx="3954757" cy="2000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9401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DEFF19AD-194E-499A-BF83-3827C013235E}"/>
              </a:ext>
            </a:extLst>
          </p:cNvPr>
          <p:cNvSpPr/>
          <p:nvPr/>
        </p:nvSpPr>
        <p:spPr>
          <a:xfrm>
            <a:off x="390790" y="1117919"/>
            <a:ext cx="437724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Місія методичної роботи  полягає у стимулюванні професійного інтересу, сприянні формуванню особистісного професійного запиту педагогів  та їх задоволення для вдосконалення педагогічної практики (особистісного професійного розвитку). Метою сучасної методичної роботи є створення умов для особистісного професійного розвитку кожного педагога.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D3963D7-5129-42BB-ABDE-B6979983A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198" y="386499"/>
            <a:ext cx="5009772" cy="587964"/>
          </a:xfrm>
        </p:spPr>
        <p:txBody>
          <a:bodyPr>
            <a:normAutofit fontScale="90000"/>
          </a:bodyPr>
          <a:lstStyle/>
          <a:p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МЕТОДИЧНА РОБОТА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3255FC-B416-40DF-9D08-B4D618F37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165" y="3570147"/>
            <a:ext cx="4059746" cy="3044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B72B12-BD20-4279-BA42-45BB6F54E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548" y="243043"/>
            <a:ext cx="3637662" cy="2728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7D0FA1-57AD-4FFE-83A0-8CAC14D4D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576" y="4306164"/>
            <a:ext cx="3218254" cy="2413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158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D0DC0D-5041-4B33-AF27-338B8F35F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008" y="282494"/>
            <a:ext cx="3971013" cy="2978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A2205E-6DEE-42F5-8D74-0587D96CA6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" t="25016" r="8266"/>
          <a:stretch/>
        </p:blipFill>
        <p:spPr>
          <a:xfrm>
            <a:off x="7653162" y="4034672"/>
            <a:ext cx="4272859" cy="2682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64C52C-58C6-4DF9-B97C-826B1EA079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8" t="31065" r="23820" b="6493"/>
          <a:stretch/>
        </p:blipFill>
        <p:spPr>
          <a:xfrm>
            <a:off x="126775" y="3902697"/>
            <a:ext cx="3733619" cy="2601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719707-5388-45A3-8116-888B0431D7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9" y="514391"/>
            <a:ext cx="3673625" cy="27666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D88D936-39A3-4A33-8FE7-615C485E27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972" y="828326"/>
            <a:ext cx="3791828" cy="2138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C8D05B8-126D-4B09-A79B-4DEF32825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683" y="3965436"/>
            <a:ext cx="3287397" cy="24758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8826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8B9DC8-AE01-468A-AA80-2C8C870CD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566" y="1788707"/>
            <a:ext cx="3880908" cy="48430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08E8AE-8783-4A70-8B8C-97884C996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31" y="1093509"/>
            <a:ext cx="4000105" cy="50001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D008AA-27C2-4F5E-9C1B-2DAD40C8DD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154" y="76578"/>
            <a:ext cx="3303694" cy="413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4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551100-C9D6-4DC8-8F13-CA41B3C1F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887" y="1621408"/>
            <a:ext cx="3495025" cy="49160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A9A37B-E298-4BAE-AD6F-FB5E07471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3" y="2243578"/>
            <a:ext cx="3187511" cy="44541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CBA193-65B0-4B54-8377-55ABCC250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114" y="324178"/>
            <a:ext cx="3251200" cy="406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981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Возможно, это изображение текст «Грамота Утравлиння освити Haykn Сумсъкой мисъко ради нятородЖУеТЬСЯ Жу СЯ Мельник Ксеня, вихованка Закладу дошкольной oceimu (ясла-садок)№ No 9 &lt;Св.тлячок Сумсъкой мисъкой ради, вихователь Ольховик Катерина Сергйвна, за активну участь в мίъкому конкрсί «Еко-крок крок «Рідна Земля закликае до дай» Начальник управлиння осв.ти управлинняосвати.науки i науки OCBITE tsing Кеши Неля ВЕРБИЦЬКА Суми,2025 Наказ управлния oceimu науки СмР ыίд 22. 22.0 22.04.2025 NG 110»">
            <a:extLst>
              <a:ext uri="{FF2B5EF4-FFF2-40B4-BE49-F238E27FC236}">
                <a16:creationId xmlns:a16="http://schemas.microsoft.com/office/drawing/2014/main" id="{CBCD4A4B-041C-49DE-8285-17F6A5848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74" y="282803"/>
            <a:ext cx="3465723" cy="462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Возможно, это изображение текст «Γ Грамота Управлоння осв.πιи науки Сумськой миькой ради нАГоРОДЖУеТЬСЯ СЯ Рябко Соломия, вихованка Закладу дошкильной oceimu (ясла-садок)) No 9 &lt;Світлячок Сумськой миъкой ради, вихователь. Жукова Тетяна Ιванивна, за активну участь в мίъкому конкурсί «Еко-крок &quot;&lt;Еко- крок «Рίдна Земля закликае до й» Начальник управлиння освити управмлнняосватийнауки науки እርኦላ осВиТИ Ti Неля ВЕРБИЦЬкА Cymul2025 Наказ управлиння освити Macayxpuins.cocooe ауки СМР оз 22.04.2025 No 110»">
            <a:extLst>
              <a:ext uri="{FF2B5EF4-FFF2-40B4-BE49-F238E27FC236}">
                <a16:creationId xmlns:a16="http://schemas.microsoft.com/office/drawing/2014/main" id="{0FA4F8FB-67C6-4EA2-B03C-D2D42EFC3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881" y="1737412"/>
            <a:ext cx="3670759" cy="489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2CB6BD-2622-4E57-87E7-919350778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536" y="650473"/>
            <a:ext cx="3809524" cy="50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D146C250-E3EC-489B-B166-9E601704B1DE}"/>
              </a:ext>
            </a:extLst>
          </p:cNvPr>
          <p:cNvSpPr/>
          <p:nvPr/>
        </p:nvSpPr>
        <p:spPr>
          <a:xfrm>
            <a:off x="794994" y="926805"/>
            <a:ext cx="392783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виконання Закону України «Про забезпечення функціонування української мови як державної» під час занять і в повсякденному житті педагоги спілкуються з дітьми, діти між собою виключно українською мовою. Педагоги планують освітній процес так, щоб діти використовували набуті знання в повсякденні, вчилися  висловлювати власну думку, формулювати судження українською мовою.</a:t>
            </a:r>
          </a:p>
        </p:txBody>
      </p:sp>
      <p:pic>
        <p:nvPicPr>
          <p:cNvPr id="1026" name="Picture 2" descr="Нет описания фото.">
            <a:extLst>
              <a:ext uri="{FF2B5EF4-FFF2-40B4-BE49-F238E27FC236}">
                <a16:creationId xmlns:a16="http://schemas.microsoft.com/office/drawing/2014/main" id="{FA486935-333E-4464-AC5D-79225A8C3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536" y="2899853"/>
            <a:ext cx="5493503" cy="37000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AC1F1C-8303-4CD0-A67A-4A5708D6D9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4" b="28329"/>
          <a:stretch/>
        </p:blipFill>
        <p:spPr>
          <a:xfrm>
            <a:off x="5514739" y="258126"/>
            <a:ext cx="6033095" cy="24981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1114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AB8EBD-59AE-4C44-8860-3C5E5947D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157" y="103695"/>
            <a:ext cx="11321591" cy="6400799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Були учасниками семінарів СОІППО: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</a:pPr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Логвиненко Оксана Анатоліївна, завідувач, </a:t>
            </a:r>
            <a:r>
              <a:rPr lang="uk-UA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Запорожченко</a:t>
            </a:r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Лариса Іванівна, вихователь-методист</a:t>
            </a:r>
            <a:r>
              <a:rPr lang="uk-UA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«Організація освітнього процесу в закладах дошкільної освіти: практичний аспект»,</a:t>
            </a:r>
          </a:p>
          <a:p>
            <a:r>
              <a:rPr lang="uk-UA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Сіроштан</a:t>
            </a:r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Вікторія Вікторівна, вихователь, </a:t>
            </a:r>
            <a:r>
              <a:rPr lang="uk-UA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Ольховик</a:t>
            </a:r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Катерина Сергіївна, вихователь. </a:t>
            </a:r>
            <a:r>
              <a:rPr lang="uk-UA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Калейдоскоп творчості та інноваційної діяльності </a:t>
            </a:r>
            <a:r>
              <a:rPr lang="uk-UA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дошкілля</a:t>
            </a:r>
            <a:r>
              <a:rPr lang="uk-UA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</a:pPr>
            <a:r>
              <a:rPr lang="uk-UA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Кисільова</a:t>
            </a:r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Вероніка Анатоліївна, вихователь. </a:t>
            </a:r>
            <a:r>
              <a:rPr lang="uk-UA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«Використання цифрових освітніх ресурсів в організації освітнього процесу в закладах дошкільної освіти»;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</a:pPr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Сіренко Наталія Миколаївна, вихователь. 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</a:t>
            </a:r>
            <a:r>
              <a:rPr lang="uk-UA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Всеукраїнська науково-методична конференція «Особистісно-професійна компетентність педагога: теорія і практика», лютий, 2024р.;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Були учасниками заходів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ЦПРПП: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uk-UA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Ольховик</a:t>
            </a:r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Катерина Сергіївна, вихователь, </a:t>
            </a:r>
            <a:r>
              <a:rPr lang="uk-UA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Кисільова</a:t>
            </a:r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Вероніка Анатоліївна, вихователь. </a:t>
            </a:r>
            <a:r>
              <a:rPr lang="uk-UA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Марафон цифрової грамотності “Як створити інтерактивну вправу засобами сервісу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Flippity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 </a:t>
            </a:r>
            <a:r>
              <a:rPr lang="uk-UA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зустрічі ознайомилася з основними функціями та можливостями сервісу, навчилася створювати інтерактивні вправи, вікторини, ігри. 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Жукова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Тетяна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Іванівна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Бабута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Дар’я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Олександрівна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музичний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Студія цифрової активності «Функції та можливості сервісу 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Canva</a:t>
            </a:r>
            <a:r>
              <a:rPr lang="uk-UA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Логвиненко Оксана Анатоліївна, завідувач. </a:t>
            </a:r>
            <a:r>
              <a:rPr lang="uk-UA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Калейдоскоп педагогічних ідей з питань </a:t>
            </a:r>
            <a:r>
              <a:rPr lang="uk-UA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здоров’язбереження</a:t>
            </a:r>
            <a:r>
              <a:rPr lang="uk-UA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uk-UA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Запорожченко</a:t>
            </a:r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Лариса Іванівна, вихователь-методист</a:t>
            </a:r>
            <a:r>
              <a:rPr lang="uk-UA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Сіроштан</a:t>
            </a:r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Вікторія Вікторівна, вихователь. </a:t>
            </a:r>
            <a:r>
              <a:rPr lang="uk-UA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Марафон ідей «Практичний кейс: нові ідеї ігор»;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Полякова Алла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Михайлівна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практичний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психолог,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Стулень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Валентина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 « Ментальна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підзарядка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Полякова Алла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Михайлівна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практичний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психолог, Фоменко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Марія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Олександрівна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музичний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Арттерапевтичний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марафон «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Моє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внутрішнє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сонце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Вихователі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Мантуліна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Лілія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Сергіївна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Стулень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Валентина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Донченко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Наталія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Михайлівна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межах проекту «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Безпечний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простір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програмою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Професійне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емоційна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підтримка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«Соло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дует?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партнерства»;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Вихователі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Іщенко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Анастасія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Русланівна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Стеценко Людмила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Петрівна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Жовба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Дар’я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Олександрівна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межах проекту «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Безпечний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простір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програмою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Професійне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емоційна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підтримка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Долаємо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стрес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endParaRPr lang="uk-UA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4612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3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3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3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3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3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F6726038-D4C1-427A-B7CE-08619C898695}"/>
              </a:ext>
            </a:extLst>
          </p:cNvPr>
          <p:cNvSpPr/>
          <p:nvPr/>
        </p:nvSpPr>
        <p:spPr>
          <a:xfrm>
            <a:off x="6627044" y="772999"/>
            <a:ext cx="506219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Головними завданнями звіту, як засобу інформування громадськості є: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прозорості, відкритості і демократичності управління навчальним закладом;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стимулювання впливу громадськості на прийняття та виконання керівником відповідних рішень у сфері управління навчальним закладом. </a:t>
            </a:r>
          </a:p>
          <a:p>
            <a:pPr algn="ctr"/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 мета діяльності  </a:t>
            </a:r>
          </a:p>
          <a:p>
            <a:pPr algn="ctr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 № 9 «Світлячок» СМР: </a:t>
            </a:r>
          </a:p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реалізації права громадян на здобуття дошкільної освіти, задоволення потреб громадян у нагляді, догляді та оздоровленні дітей, створення умов для їх фізичного, розумового й духовного розвитку.</a:t>
            </a:r>
          </a:p>
          <a:p>
            <a:endParaRPr lang="uk-UA" sz="2000" dirty="0"/>
          </a:p>
        </p:txBody>
      </p:sp>
      <p:pic>
        <p:nvPicPr>
          <p:cNvPr id="3" name="Picture 2" descr="Дошкільний навчальний заклад ясла-садок 8 &quot;Світлячок&quot; - Home | Facebook">
            <a:extLst>
              <a:ext uri="{FF2B5EF4-FFF2-40B4-BE49-F238E27FC236}">
                <a16:creationId xmlns:a16="http://schemas.microsoft.com/office/drawing/2014/main" id="{E4504C84-C5C5-457B-9A59-4E7E692F4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1333" r="18000" b="15037"/>
          <a:stretch/>
        </p:blipFill>
        <p:spPr bwMode="auto">
          <a:xfrm>
            <a:off x="502763" y="91748"/>
            <a:ext cx="1498601" cy="1577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C02E5B-0054-4D74-9BE3-DCA91C18F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63" y="2472798"/>
            <a:ext cx="5411280" cy="4058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532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063AC5D7-7612-4686-952F-769BD216D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827" y="527900"/>
            <a:ext cx="10429972" cy="231767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 ФАХОВОЇ МАЙСТЕРНОСТІ ПЕДАГОГІВ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065669-8492-4342-8396-4DF847273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034" y="1008668"/>
            <a:ext cx="11472421" cy="5458120"/>
          </a:xfrm>
        </p:spPr>
        <p:txBody>
          <a:bodyPr>
            <a:noAutofit/>
          </a:bodyPr>
          <a:lstStyle/>
          <a:p>
            <a:pPr marL="0" lvl="0">
              <a:lnSpc>
                <a:spcPct val="100000"/>
              </a:lnSpc>
              <a:spcBef>
                <a:spcPts val="0"/>
              </a:spcBef>
            </a:pPr>
            <a:r>
              <a:rPr lang="uk-UA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Логвиненко Оксана Анатоліївна, завідувач; </a:t>
            </a:r>
            <a:r>
              <a:rPr lang="uk-UA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Запорожченко</a:t>
            </a:r>
            <a:r>
              <a:rPr lang="uk-UA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Лариса Іванівна. Вихователь-методист.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Всеукраїнська науково-практична конференція «Заклад освіти – територія здоров’я, безпеки, підтримки», листопад 2024 р.;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uk-UA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Логвиненко Оксана Анатоліївна, завідувач.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Вебінар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«Обговорення пропозиції типових штатних нормативів ЗДО», швейцарсько-український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DECIDE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березень, 2025 р.;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uk-UA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Запорожченко</a:t>
            </a:r>
            <a:r>
              <a:rPr lang="uk-UA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Лариса Іванівна. Вихователь-методист.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«Практикум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листопад, 2024;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Жукова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Тетяна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Іванівна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Штучний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Асоціація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Курс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Створюємо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простір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дитинства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разом» -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Товариство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обмеженою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відповідальністю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«ЕДЮКЕЙШНАЛ ЕРА», листопад, 2024р;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Мантуліна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Лілія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Сергіївна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інсайти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ЗДО: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«Професійна компетентність педагогів ЗДО», травень, 2025 р.;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uk-UA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Сіроштан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Вікторія </a:t>
            </a:r>
            <a:r>
              <a:rPr lang="uk-UA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Вікорівна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вихователь.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«Абетка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медіаграмотності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квітень, 2025р.;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Ольховик Катерина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Сергіївна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Тренінговий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Сертифіковані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Міфи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основа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грудень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 р.;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Сіренко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Наталія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дітьмиу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зміішаній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умовахнадзвичайних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раннього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січень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2025р.;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Жовба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Дар’я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Олександрівна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інсайти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ЗДО: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ключ до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цікавого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дошкільників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квітень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 р.;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</a:pP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</a:pP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83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6F47AFB5-965A-478E-BCCD-DFC295B08BFB}"/>
              </a:ext>
            </a:extLst>
          </p:cNvPr>
          <p:cNvSpPr/>
          <p:nvPr/>
        </p:nvSpPr>
        <p:spPr>
          <a:xfrm>
            <a:off x="718008" y="322798"/>
            <a:ext cx="1041661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Сіроштан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Вікторія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Вікорівна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вихователь.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 за програмою «Демократичний садочок: комфортне середовище для всіх і кожного», листопад, 2024р.;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Стеценко Людмила Петрівна, вихователь.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 «Експериментально-дослідницька діяльність з дітьми дошкільного віку в сучасному закладі дошкільної освіти».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грудень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 р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Стулень Валентина Миколаївна, вихователь.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Майстерка «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Гейміфікація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навчання : як перетворити освітній процес на    захопливу гру», січень, 2025 р.;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Фоменко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Марія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Олександрівна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Бабута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Дар’я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Олександрівна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музичні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Вебінар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журналу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«Випускне свято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калейдоскоп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знахідок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підказок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квітень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2025.р.;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Плякова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Алла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Михайлівна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психолог.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зцілення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травень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2025р.;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Плякова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Алла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Михайлівна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психолог.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психічне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вересень, 2024р.;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Кисільова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Вероніка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Анатоліївна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комунікаційної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Storytelling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листопад, 2024р.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Мантуліна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Лілія Сергіївна, вихователь.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«Роль вихователя у процесі сенсорно-пізнавального розвитку дошкільників», квітень, 2025р.;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Жовба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Дар’я Олександрівна, вихователь.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Сертифікат «Розвиток дрібної моторики, зв’язного мовлення та уяви дітей у ЗДО», квітень, 2025р.;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Іщенко Анастасія Русланівна, вихователь.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Вебінар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«Сервіси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всеосвіти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цікавого навчання: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генераторпрактичних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завдань та бібліотека дидактичних матеріалів», вересень, 2024р.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09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00C68-CB38-4024-80AA-3EBCDD1E5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802" y="480766"/>
            <a:ext cx="10297998" cy="342655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ДРУК ПЕДАГОГІВ У ФАХОВИХ ВИДАННЯХ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8087870-8EF4-456C-AF6A-CA0D80452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499" y="1084082"/>
            <a:ext cx="10967302" cy="5207648"/>
          </a:xfrm>
        </p:spPr>
        <p:txBody>
          <a:bodyPr>
            <a:noAutofit/>
          </a:bodyPr>
          <a:lstStyle/>
          <a:p>
            <a:pPr marL="0" lvl="0" indent="0" algn="just">
              <a:lnSpc>
                <a:spcPct val="114000"/>
              </a:lnSpc>
              <a:spcBef>
                <a:spcPts val="0"/>
              </a:spcBef>
              <a:buFont typeface="Symbol" panose="05050102010706020507" pitchFamily="18" charset="2"/>
              <a:buChar char=""/>
            </a:pPr>
            <a:r>
              <a:rPr lang="uk-UA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Логвиненко Оксана Анатоліївна, завідувач. </a:t>
            </a: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Стаття «Педагогіка партнерства як формат сучасної взаємодії з родинами дошкільників в умовах воєнного часу.» Збірник  матеріалів 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VII</a:t>
            </a: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Всеукраїнської науково-практичної конференції, листопад 2024 р.;</a:t>
            </a:r>
          </a:p>
          <a:p>
            <a:pPr marL="0" lvl="0" indent="0" algn="just">
              <a:lnSpc>
                <a:spcPct val="114000"/>
              </a:lnSpc>
              <a:spcBef>
                <a:spcPts val="0"/>
              </a:spcBef>
              <a:buFont typeface="Symbol" panose="05050102010706020507" pitchFamily="18" charset="2"/>
              <a:buChar char=""/>
            </a:pPr>
            <a:r>
              <a:rPr lang="uk-UA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Логвиненко Оксана Анатоліївна, завідувач. </a:t>
            </a: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Стаття «Інформаційно-комунікаційні технології розвитку дошкільників як умова комфортного освітнього середовища.»  Збірник наукових статей 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</a:t>
            </a: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Всеукраїнської науково-практичної онлайн-конференції, листопад 2023 р.;</a:t>
            </a:r>
          </a:p>
          <a:p>
            <a:pPr marL="0" lvl="0" indent="0" algn="just">
              <a:lnSpc>
                <a:spcPct val="114000"/>
              </a:lnSpc>
              <a:spcBef>
                <a:spcPts val="0"/>
              </a:spcBef>
              <a:buFont typeface="Symbol" panose="05050102010706020507" pitchFamily="18" charset="2"/>
              <a:buChar char=""/>
            </a:pPr>
            <a:r>
              <a:rPr lang="uk-UA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Запорожченко</a:t>
            </a:r>
            <a:r>
              <a:rPr lang="uk-UA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Лариса Іванівна, вихователь-методист. </a:t>
            </a: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Стаття «Педагогічна освіта батьків – одна з умов формування здоров’язберігаючої компетентності у дітей дошкільного віку». Збірник  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ІІ Всеукраїнської науково-практичної конференції «Заклад освіти – територія здоров’я, безпеки, підтримки», листопад 2024 р.;</a:t>
            </a:r>
          </a:p>
          <a:p>
            <a:pPr marL="0" lvl="0" indent="0" algn="just">
              <a:lnSpc>
                <a:spcPct val="114000"/>
              </a:lnSpc>
              <a:spcBef>
                <a:spcPts val="0"/>
              </a:spcBef>
              <a:buFont typeface="Symbol" panose="05050102010706020507" pitchFamily="18" charset="2"/>
              <a:buChar char=""/>
            </a:pPr>
            <a:r>
              <a:rPr lang="uk-UA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Запорожченко</a:t>
            </a:r>
            <a:r>
              <a:rPr lang="uk-UA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Лариса Іванівна, вихователь-методист. </a:t>
            </a: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Стаття «Педагогічна освіта батьків, як основа сімейного виховання».  Збірник  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 </a:t>
            </a: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Всеукраїнська науково-практична інтернет-конференція «Формування громадянської культури в новій українській школі: традиційні та інноваційні практики», червень 2023 р.; </a:t>
            </a:r>
          </a:p>
          <a:p>
            <a:pPr marL="0" lvl="0" indent="0" algn="just">
              <a:lnSpc>
                <a:spcPct val="114000"/>
              </a:lnSpc>
              <a:spcBef>
                <a:spcPts val="0"/>
              </a:spcBef>
              <a:buFont typeface="Symbol" panose="05050102010706020507" pitchFamily="18" charset="2"/>
              <a:buChar char=""/>
            </a:pPr>
            <a:r>
              <a:rPr lang="uk-UA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Фоменко Марія Олександрівна, музичний керівник. </a:t>
            </a: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Стаття на тему «Подорож до осіннього лісу для дітей раннього віку» в прогресивному центрі освіти 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GENEZUM.</a:t>
            </a: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Всеукраїнській науково – практична конференція «Теоретичні та методологічні основи сучасної дошкільної педагогіки», жовтень 2024 р.;</a:t>
            </a:r>
          </a:p>
          <a:p>
            <a:pPr marL="0" lvl="0" indent="0" algn="just">
              <a:lnSpc>
                <a:spcPct val="114000"/>
              </a:lnSpc>
              <a:spcBef>
                <a:spcPts val="0"/>
              </a:spcBef>
              <a:buNone/>
            </a:pPr>
            <a:endParaRPr lang="uk-UA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52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3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F236DE03-5FC7-4080-A4C9-EEEBEE97A29C}"/>
              </a:ext>
            </a:extLst>
          </p:cNvPr>
          <p:cNvSpPr/>
          <p:nvPr/>
        </p:nvSpPr>
        <p:spPr>
          <a:xfrm>
            <a:off x="443060" y="556181"/>
            <a:ext cx="10727702" cy="6067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  <a:buFont typeface="Symbol" panose="05050102010706020507" pitchFamily="18" charset="2"/>
              <a:buChar char=""/>
            </a:pPr>
            <a:r>
              <a:rPr lang="uk-UA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Бабута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Дар’я Олександрівна, музичний керівник.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Стаття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тему «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Вистава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мюзикл «Родина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Гарбуза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для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старшого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дошкільного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віку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прогресивному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GENEZUM.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Всеукраїнській науково – практична конференція «Теоретичні та методологічні основи сучасної дошкільної педагогіки», жовтень 2024 р.;</a:t>
            </a:r>
          </a:p>
          <a:p>
            <a:pPr lvl="0" algn="just">
              <a:lnSpc>
                <a:spcPct val="114000"/>
              </a:lnSpc>
              <a:buFont typeface="Symbol" panose="05050102010706020507" pitchFamily="18" charset="2"/>
              <a:buChar char=""/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Жукова Тетяна Іванівна, вихователь.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Стаття «Національно-патріотичне та правове виховання дітей старшого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дошкільнго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віку засобами краєзнавства». Науково-методичний збірник «Простір», грудень 2024 р.;</a:t>
            </a:r>
          </a:p>
          <a:p>
            <a:pPr lvl="0" algn="just">
              <a:lnSpc>
                <a:spcPct val="114000"/>
              </a:lnSpc>
              <a:buFont typeface="Symbol" panose="05050102010706020507" pitchFamily="18" charset="2"/>
              <a:buChar char=""/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Жукова Тетяна Іванівна, вихователь.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Збірник «Правове виховання дітей дошкільного віку», березень 2025 р.;</a:t>
            </a:r>
          </a:p>
          <a:p>
            <a:pPr algn="just">
              <a:lnSpc>
                <a:spcPct val="114000"/>
              </a:lnSpc>
              <a:buFont typeface="Symbol" panose="05050102010706020507" pitchFamily="18" charset="2"/>
              <a:buChar char="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Стулень Валентина Миколаївна, вихователь.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Стаття «Іграшки та ігрові посібники в системі засобів формування ключових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компетентностей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дітей дошкільного віку».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Науково-методичний збірник «Простір», червень, 2025р.;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buFont typeface="Symbol" panose="05050102010706020507" pitchFamily="18" charset="2"/>
              <a:buChar char=""/>
            </a:pP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Кисільова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Вероніка Анатоліївна, вихователь.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Стаття «Сутність та структура квест-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технологіїї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патріотичному вихованні дітей старшого дошкільного віку». Збірник «Дошкільна і початкова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осіта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реалії та перспективи, квітень, 2025 р.</a:t>
            </a:r>
          </a:p>
          <a:p>
            <a:pPr algn="just">
              <a:lnSpc>
                <a:spcPct val="114000"/>
              </a:lnSpc>
              <a:buFont typeface="Symbol" panose="05050102010706020507" pitchFamily="18" charset="2"/>
              <a:buChar char=""/>
            </a:pP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Мантуліна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Лілія Сергіївна, вихователь,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Жовба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Дар’я Олександрівна, вихователь.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ези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збірнику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початкова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євроінтеграційному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вимірах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квітень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2025р.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buFont typeface="Symbol" panose="05050102010706020507" pitchFamily="18" charset="2"/>
              <a:buChar char=""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6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FD16C2-3DFD-4266-B0C7-6AD52B522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ФІНАНСОВО-ГОСПОДАРСЬКА ДІЯЛЬНІСТЬ ЗАКЛАДУ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pic>
        <p:nvPicPr>
          <p:cNvPr id="1028" name="Picture 4" descr="Фінансово-господарська діяльність | Заклад загальної середньої освіти І -  ІІ ступенів села Мітлинці">
            <a:extLst>
              <a:ext uri="{FF2B5EF4-FFF2-40B4-BE49-F238E27FC236}">
                <a16:creationId xmlns:a16="http://schemas.microsoft.com/office/drawing/2014/main" id="{F6E68AD6-8E79-40DA-AA2D-CD1BDEC16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281" y="4240658"/>
            <a:ext cx="3757719" cy="2491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043B373E-7B31-467A-8E2A-B12032FB3852}"/>
              </a:ext>
            </a:extLst>
          </p:cNvPr>
          <p:cNvSpPr/>
          <p:nvPr/>
        </p:nvSpPr>
        <p:spPr>
          <a:xfrm>
            <a:off x="459123" y="564310"/>
            <a:ext cx="10515600" cy="6678751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algn="ctr"/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Матеріально-технічна база дошкільного закладу є достатньою для проведення необхідного обсягу  освітньої діяльності з дітьми дошкільного віку щодо реалізації вимог Базового компонента дошкільної освіти, щорічно підлягає оновленню та розвитку.</a:t>
            </a: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Благодійна допомога на суму 105827,85 грн. з них: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5590,88 грн.- Розкладачки для укриття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12320,12 грн. - Бокс "Навчально-розвивальні матеріали для закладів дошкільної освіти"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1611,62 грн. – Ліхтарі , батарейки для закладу освіти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1916,36 грн. – Продовольчі та захисні товари для укриття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7809,92 грн. – Санітарно- гігієнічні товари для закладу освіти 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76578,95 грн.- Посуд металевий ,матраци, ліхтарі та термоси для укриття .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Добровільні внески батьків за 2024-25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склали 500,00 грн.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Бюджетні надходження за період 2024-2025 навчального року складають: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6204060,19 грн.- загальний фонд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3801491,74 грн. – оплата праці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827204,24 грн. – нарахування на оплату праці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49257,42 грн. - предмети «матеріали», обладнання та інвентар.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367611,11 грн. - оплата послуг.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2140,00 грн.- медикаменти та перев’язочні матеріали.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856519,37 грн. - оплата комунальних послуг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299836,31 грн. - інші господарські товари.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136763,04 грн – спеціальний фонд.</a:t>
            </a:r>
          </a:p>
          <a:p>
            <a:pPr fontAlgn="t"/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t"/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Дошкільний навчальний заклад ясла-садок 8 &quot;Світлячок&quot; - Home | Facebook">
            <a:extLst>
              <a:ext uri="{FF2B5EF4-FFF2-40B4-BE49-F238E27FC236}">
                <a16:creationId xmlns:a16="http://schemas.microsoft.com/office/drawing/2014/main" id="{CFCAEB0B-B223-4B2A-B356-FE7A70D99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1333" r="18000" b="15037"/>
          <a:stretch/>
        </p:blipFill>
        <p:spPr bwMode="auto">
          <a:xfrm>
            <a:off x="10572866" y="125811"/>
            <a:ext cx="1498601" cy="1577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74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29975CB-45B0-48CB-B256-E767B8134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645" y="1324693"/>
            <a:ext cx="7178793" cy="506815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Основними напрямками взаємодії з батьками у Закладі дошкільної освіти (ясла-садок) № 9 «Світлячок» Сумської міської ради є :</a:t>
            </a:r>
          </a:p>
          <a:p>
            <a:pPr marL="0" lv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просвіта батьків; </a:t>
            </a:r>
          </a:p>
          <a:p>
            <a:pPr marL="0" lv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фахове вдосконалення педагогів; </a:t>
            </a:r>
          </a:p>
          <a:p>
            <a:pPr lvl="0">
              <a:buFontTx/>
              <a:buChar char="-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методичний та психологічний супровід організації;</a:t>
            </a:r>
          </a:p>
          <a:p>
            <a:pPr lvl="0">
              <a:buFontTx/>
              <a:buChar char="-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співпраця із швейцарською неурядовою організацією 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MEDAIR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0" lv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взаємодії вихователів з батьками та спільної діяльності батьків з дітьми.</a:t>
            </a:r>
          </a:p>
          <a:p>
            <a:pPr marL="0" lvl="0" indent="0">
              <a:buNone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0815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uk-UA" dirty="0"/>
          </a:p>
        </p:txBody>
      </p:sp>
      <p:pic>
        <p:nvPicPr>
          <p:cNvPr id="5" name="Picture 2" descr="Дошкільний навчальний заклад ясла-садок 8 &quot;Світлячок&quot; - Home | Facebook">
            <a:extLst>
              <a:ext uri="{FF2B5EF4-FFF2-40B4-BE49-F238E27FC236}">
                <a16:creationId xmlns:a16="http://schemas.microsoft.com/office/drawing/2014/main" id="{A50D0D3A-B817-433C-BD7E-4E1DE4FDC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1333" r="18000" b="15037"/>
          <a:stretch/>
        </p:blipFill>
        <p:spPr bwMode="auto">
          <a:xfrm>
            <a:off x="10836245" y="111520"/>
            <a:ext cx="1210346" cy="127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8448F-B7EE-4015-AB0B-24A4878B0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81" y="120021"/>
            <a:ext cx="9403080" cy="1161525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СПІВПРАЦЯ З СІМ'ЄЮ ТА ГРОМАДСЬКИМИ ОРГАНІЗАЦІЯМИ, ІНСТИТУЦІЯМИ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C980520-7F1F-4EC8-9109-22BC9849EB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438" y="2780907"/>
            <a:ext cx="4518582" cy="338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26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6DAC14-A2C9-464C-960D-553F5175B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36" y="179379"/>
            <a:ext cx="4055001" cy="3041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4A0189-711E-404C-9FFC-AC35A2819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748" y="3570841"/>
            <a:ext cx="4254630" cy="31909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5AF22A-9540-4D6D-8CAD-2E8E59AFC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53" y="2577961"/>
            <a:ext cx="3137890" cy="4183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744F0F-CA32-4666-8806-0323557EB4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525" b="34513"/>
          <a:stretch/>
        </p:blipFill>
        <p:spPr>
          <a:xfrm>
            <a:off x="4536468" y="44069"/>
            <a:ext cx="4476678" cy="2803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2788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3043F6-62FB-489D-B385-BFC5513D6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66" y="3429000"/>
            <a:ext cx="4115166" cy="3086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82D42C-BC7C-425E-9FE3-265A91566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734" y="3864442"/>
            <a:ext cx="2951526" cy="22154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F33E6A-6B34-4423-9FC0-84BD2A64FC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828" y="3636974"/>
            <a:ext cx="4111742" cy="3086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85BEBF1-279A-4CB0-BD50-BFE504E33E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689" y="134651"/>
            <a:ext cx="2316711" cy="3086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507983-4050-4F77-8CF8-B9447394A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395" y="465991"/>
            <a:ext cx="2730305" cy="2040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9817BC-14CC-4C7A-A21A-512E54A9C9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66" y="291403"/>
            <a:ext cx="5900440" cy="2215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5304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049C8D-A8BE-41BD-869E-C62AA71F7C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9" r="2268"/>
          <a:stretch/>
        </p:blipFill>
        <p:spPr>
          <a:xfrm>
            <a:off x="6410226" y="192070"/>
            <a:ext cx="5516981" cy="3033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0AAEFA-C93F-4986-84FD-C876F2998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030" y="71880"/>
            <a:ext cx="2364948" cy="3153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E4525D-D243-410D-9400-CB1D5F59E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442" y="3429000"/>
            <a:ext cx="4229493" cy="3172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BE15AB-5ABB-4234-BA2C-3D1117BCA7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0" y="122548"/>
            <a:ext cx="2364948" cy="3153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28DBB6F-0C30-4DF4-B4B3-0EBD068B74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0" y="3582189"/>
            <a:ext cx="3673392" cy="2757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429BEA-84EB-48EA-BB5A-32DC7CBDE4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650" y="3632857"/>
            <a:ext cx="3320264" cy="2490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812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257E6-2864-472A-85AC-43042C52E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91" y="639694"/>
            <a:ext cx="10515600" cy="127445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ДИСЦИПЛІНАРНА ПРАКТИКА ТА АНАЛІЗ ЗВЕРНЕНЬ ГРОМАДЯН З ПИТАНЬ                                                                                                                                                 ДІЯЛЬНОСТІ НАВЧАЛЬНОГО ЗАКЛАДУ</a:t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E4FC8A1-7DB6-4642-813B-4C794E52D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2953"/>
            <a:ext cx="10515600" cy="3438138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Робота щодо звернень громадян з питань діяльності навчального закладу ведеться на належному рівні. Всі питання, зауваження та пропозиції не залишені без уваги та вирішені позитивно.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Отже, заплановану роботу на 2024-2025 навчальний рік можна вважати виконаною в повному обсязі. </a:t>
            </a:r>
          </a:p>
          <a:p>
            <a:endParaRPr lang="uk-UA" dirty="0"/>
          </a:p>
        </p:txBody>
      </p:sp>
      <p:pic>
        <p:nvPicPr>
          <p:cNvPr id="5" name="Picture 2" descr="Дошкільний навчальний заклад ясла-садок 8 &quot;Світлячок&quot; - Home | Facebook">
            <a:extLst>
              <a:ext uri="{FF2B5EF4-FFF2-40B4-BE49-F238E27FC236}">
                <a16:creationId xmlns:a16="http://schemas.microsoft.com/office/drawing/2014/main" id="{69F9124B-46CE-480F-93AE-34FF63792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1333" r="18000" b="15037"/>
          <a:stretch/>
        </p:blipFill>
        <p:spPr bwMode="auto">
          <a:xfrm>
            <a:off x="10836245" y="111520"/>
            <a:ext cx="1210346" cy="12744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85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D389B8-0586-4F6A-9831-30829FF67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4349">
            <a:off x="7033544" y="145445"/>
            <a:ext cx="4094500" cy="3070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881CA9B-27D4-4BA2-90A5-5E6767E06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90" y="334651"/>
            <a:ext cx="3589949" cy="26924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5" name="Діаграма 4">
            <a:extLst>
              <a:ext uri="{FF2B5EF4-FFF2-40B4-BE49-F238E27FC236}">
                <a16:creationId xmlns:a16="http://schemas.microsoft.com/office/drawing/2014/main" id="{7951A127-DAE3-49E1-BBBC-C172E9F977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2500100"/>
              </p:ext>
            </p:extLst>
          </p:nvPr>
        </p:nvGraphicFramePr>
        <p:xfrm>
          <a:off x="241954" y="3322949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D0F9E3FC-3119-4D82-BA76-056B1B0C99CC}"/>
              </a:ext>
            </a:extLst>
          </p:cNvPr>
          <p:cNvSpPr/>
          <p:nvPr/>
        </p:nvSpPr>
        <p:spPr>
          <a:xfrm>
            <a:off x="6363963" y="3565882"/>
            <a:ext cx="41657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КІЛЬКІСНИЙ СКЛАД</a:t>
            </a:r>
          </a:p>
          <a:p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Всього –  43 людей</a:t>
            </a:r>
          </a:p>
          <a:p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–  16 людей</a:t>
            </a:r>
          </a:p>
          <a:p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Обслуговуючий персонал – 27 людей </a:t>
            </a:r>
          </a:p>
        </p:txBody>
      </p:sp>
    </p:spTree>
    <p:extLst>
      <p:ext uri="{BB962C8B-B14F-4D97-AF65-F5344CB8AC3E}">
        <p14:creationId xmlns:p14="http://schemas.microsoft.com/office/powerpoint/2010/main" val="80607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25320A3-BBF0-4A7E-B3BA-D60B2FF76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819" y="797937"/>
            <a:ext cx="10515600" cy="5392470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uk-UA" i="1" dirty="0"/>
              <a:t>	</a:t>
            </a:r>
            <a:r>
              <a:rPr lang="uk-UA" sz="3800" i="1" dirty="0">
                <a:latin typeface="Monotype Corsiva" panose="03010101010201010101" pitchFamily="66" charset="0"/>
              </a:rPr>
              <a:t>Від імені всього колективу закладу і наших вихованців хочу подякувати засновнику закладу - міській раді, Департаменту освіти, працівникам ЗДО, батькам наших вихованців за спільну допомогу у забезпеченні функціонування закладу. 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uk-UA" sz="3800" i="1" dirty="0">
                <a:latin typeface="Monotype Corsiva" panose="03010101010201010101" pitchFamily="66" charset="0"/>
              </a:rPr>
              <a:t>	Обіцяю, що буду надалі працювати над вирішенням проблем, над всім тим, без чого неможливо надати якісну дошкільну освіту дошкільнятам, з метою створення затишку та комфорту для всіх учасників освітнього процесу.</a:t>
            </a:r>
            <a:endParaRPr lang="uk-UA" dirty="0"/>
          </a:p>
          <a:p>
            <a:endParaRPr lang="uk-UA" dirty="0"/>
          </a:p>
          <a:p>
            <a:pPr marL="0" indent="0">
              <a:buNone/>
            </a:pPr>
            <a:r>
              <a:rPr lang="uk-UA" sz="3600" b="1" dirty="0">
                <a:latin typeface="Monotype Corsiva" panose="03010101010201010101" pitchFamily="66" charset="0"/>
              </a:rPr>
              <a:t>                                           </a:t>
            </a:r>
            <a:r>
              <a:rPr lang="uk-UA" sz="6700" b="1" dirty="0">
                <a:latin typeface="Monotype Corsiva" panose="03010101010201010101" pitchFamily="66" charset="0"/>
              </a:rPr>
              <a:t>Щиро дякуємо за увагу!</a:t>
            </a:r>
          </a:p>
          <a:p>
            <a:endParaRPr lang="uk-UA" dirty="0"/>
          </a:p>
        </p:txBody>
      </p:sp>
      <p:pic>
        <p:nvPicPr>
          <p:cNvPr id="8" name="Picture 2" descr="Дошкільний навчальний заклад ясла-садок 8 &quot;Світлячок&quot; - Home | Facebook">
            <a:extLst>
              <a:ext uri="{FF2B5EF4-FFF2-40B4-BE49-F238E27FC236}">
                <a16:creationId xmlns:a16="http://schemas.microsoft.com/office/drawing/2014/main" id="{FD05B83C-7E1C-41AF-8132-7EF87B78C9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11333" r="18000" b="15037"/>
          <a:stretch/>
        </p:blipFill>
        <p:spPr bwMode="auto">
          <a:xfrm>
            <a:off x="8828410" y="3761476"/>
            <a:ext cx="2883799" cy="3036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27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AD5EC7-549A-4EDC-9CF7-5B8569C75C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86"/>
          <a:stretch/>
        </p:blipFill>
        <p:spPr>
          <a:xfrm>
            <a:off x="115985" y="56645"/>
            <a:ext cx="3813081" cy="2202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F18ADC-BB0E-4FC9-B0DF-5F6503CFC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12" y="557457"/>
            <a:ext cx="3352776" cy="44703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69FE11-6C85-4721-BC91-6F2E808FE7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55" r="12655"/>
          <a:stretch/>
        </p:blipFill>
        <p:spPr>
          <a:xfrm>
            <a:off x="1" y="2792641"/>
            <a:ext cx="3929066" cy="2537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9CF1D3-3C5C-4A61-A7D7-891040E00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8107" y="3869771"/>
            <a:ext cx="3352777" cy="2931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55D262-C80B-45C8-84B9-39BC4A410C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081" y="56645"/>
            <a:ext cx="3887826" cy="3887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83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A65864-3F9D-41B5-A4D8-7FF85B4C95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3037" r="11000"/>
          <a:stretch/>
        </p:blipFill>
        <p:spPr>
          <a:xfrm>
            <a:off x="529097" y="1485653"/>
            <a:ext cx="4678680" cy="42579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EAAFAB-059D-4DFB-87B6-B11EFDED0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560" y="1033585"/>
            <a:ext cx="5125720" cy="3548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83FBE1C0-DEE9-49BB-8FF0-F338DE0FF840}"/>
              </a:ext>
            </a:extLst>
          </p:cNvPr>
          <p:cNvSpPr/>
          <p:nvPr/>
        </p:nvSpPr>
        <p:spPr>
          <a:xfrm>
            <a:off x="156193" y="151369"/>
            <a:ext cx="95280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Дитячий садок налічує 245 дітей. Дошкільний навчальний заклад розрахований на 8 груп,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них:</a:t>
            </a:r>
          </a:p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uk-UA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рупи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раннього віку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D5ACB1DD-6B0A-4662-B495-443544844A98}"/>
              </a:ext>
            </a:extLst>
          </p:cNvPr>
          <p:cNvSpPr/>
          <p:nvPr/>
        </p:nvSpPr>
        <p:spPr>
          <a:xfrm>
            <a:off x="8394457" y="5052814"/>
            <a:ext cx="223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Група «Дзвіночки» </a:t>
            </a:r>
            <a:endParaRPr lang="uk-UA" b="1" dirty="0"/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BC89A391-79F1-43EB-90CF-2AE6DB86580B}"/>
              </a:ext>
            </a:extLst>
          </p:cNvPr>
          <p:cNvSpPr/>
          <p:nvPr/>
        </p:nvSpPr>
        <p:spPr>
          <a:xfrm>
            <a:off x="2275203" y="6225538"/>
            <a:ext cx="24187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Група «Гномики» 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212882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2F5389-1F1A-429D-82C2-042F631B35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" t="6561" r="6730" b="3393"/>
          <a:stretch/>
        </p:blipFill>
        <p:spPr>
          <a:xfrm>
            <a:off x="3707196" y="2814320"/>
            <a:ext cx="5303520" cy="40436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F44E13-73E8-4CC1-8EEB-97E605EEF6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4" t="-5070" r="3883" b="12083"/>
          <a:stretch/>
        </p:blipFill>
        <p:spPr>
          <a:xfrm>
            <a:off x="7393494" y="-71120"/>
            <a:ext cx="4728007" cy="37185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8EB698-A8F3-44DF-9388-94D328667A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7" r="3778" b="14370"/>
          <a:stretch/>
        </p:blipFill>
        <p:spPr>
          <a:xfrm>
            <a:off x="70499" y="0"/>
            <a:ext cx="4728007" cy="404368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6725BF13-F356-43FC-A47D-55922A88BC1E}"/>
              </a:ext>
            </a:extLst>
          </p:cNvPr>
          <p:cNvSpPr/>
          <p:nvPr/>
        </p:nvSpPr>
        <p:spPr>
          <a:xfrm>
            <a:off x="208875" y="6048494"/>
            <a:ext cx="3917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Групи молодшого дошкільного віку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CFE8F661-39F0-47A8-BDEF-4DA6DAE5E09F}"/>
              </a:ext>
            </a:extLst>
          </p:cNvPr>
          <p:cNvSpPr/>
          <p:nvPr/>
        </p:nvSpPr>
        <p:spPr>
          <a:xfrm>
            <a:off x="1184365" y="4402574"/>
            <a:ext cx="2040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Група «Сонечко» </a:t>
            </a:r>
            <a:endParaRPr lang="uk-UA" b="1" dirty="0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351CEE11-15DC-4FA1-B967-01DDE782CE27}"/>
              </a:ext>
            </a:extLst>
          </p:cNvPr>
          <p:cNvSpPr/>
          <p:nvPr/>
        </p:nvSpPr>
        <p:spPr>
          <a:xfrm>
            <a:off x="9757497" y="4163814"/>
            <a:ext cx="2198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Група «Перлинка» 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328402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9E94CC-AD18-4190-879C-84054D9971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22067" r="8126"/>
          <a:stretch/>
        </p:blipFill>
        <p:spPr>
          <a:xfrm>
            <a:off x="83185" y="234236"/>
            <a:ext cx="5232400" cy="378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FCE0BC-D9E4-4C7C-A2E3-E9CA6CB32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083" y="234236"/>
            <a:ext cx="5086032" cy="3814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C4BF22-2B84-47A3-AE17-9FA506C5D0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247" y="2775889"/>
            <a:ext cx="2994026" cy="3992034"/>
          </a:xfrm>
          <a:prstGeom prst="snip2DiagRect">
            <a:avLst>
              <a:gd name="adj1" fmla="val 23754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B48ABBD-68F6-49C0-A80A-22F1D0CA6AED}"/>
              </a:ext>
            </a:extLst>
          </p:cNvPr>
          <p:cNvSpPr/>
          <p:nvPr/>
        </p:nvSpPr>
        <p:spPr>
          <a:xfrm>
            <a:off x="83185" y="5713214"/>
            <a:ext cx="3882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Групи середнього дошкільного віку</a:t>
            </a: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22332887-D2F6-4EB8-B39F-78090BD37294}"/>
              </a:ext>
            </a:extLst>
          </p:cNvPr>
          <p:cNvSpPr/>
          <p:nvPr/>
        </p:nvSpPr>
        <p:spPr>
          <a:xfrm>
            <a:off x="1184365" y="4402574"/>
            <a:ext cx="1995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Група «Веселка» </a:t>
            </a:r>
            <a:endParaRPr lang="uk-UA" b="1" dirty="0"/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BC1E6430-F4F3-485E-ADCB-11F51FE05EA6}"/>
              </a:ext>
            </a:extLst>
          </p:cNvPr>
          <p:cNvSpPr/>
          <p:nvPr/>
        </p:nvSpPr>
        <p:spPr>
          <a:xfrm>
            <a:off x="8737600" y="4402574"/>
            <a:ext cx="25501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Група «Бджілка» 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27464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1022</TotalTime>
  <Words>2348</Words>
  <Application>Microsoft Office PowerPoint</Application>
  <PresentationFormat>Широкий екран</PresentationFormat>
  <Paragraphs>195</Paragraphs>
  <Slides>50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50</vt:i4>
      </vt:variant>
    </vt:vector>
  </HeadingPairs>
  <TitlesOfParts>
    <vt:vector size="57" baseType="lpstr">
      <vt:lpstr>Arial</vt:lpstr>
      <vt:lpstr>Calibri</vt:lpstr>
      <vt:lpstr>Calibri Light</vt:lpstr>
      <vt:lpstr>Monotype Corsiva</vt:lpstr>
      <vt:lpstr>Symbol</vt:lpstr>
      <vt:lpstr>Times New Roman</vt:lpstr>
      <vt:lpstr>Тема Office</vt:lpstr>
      <vt:lpstr>ЗВІТ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СОЦІАЛЬНИЙ ЗАХИСТ  ЗДОБУВАЧІВ ОСВІТИ ПІЛЬГОВИХ КАТЕГОРІЙ </vt:lpstr>
      <vt:lpstr>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Свята та розваги</vt:lpstr>
      <vt:lpstr>Презентація PowerPoint</vt:lpstr>
      <vt:lpstr>Презентація PowerPoint</vt:lpstr>
      <vt:lpstr>Презентація PowerPoint</vt:lpstr>
      <vt:lpstr>Презентація PowerPoint</vt:lpstr>
      <vt:lpstr>  МЕТОДИЧНА РОБОТА 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ПІДВИЩЕННЯ ФАХОВОЇ МАЙСТЕРНОСТІ ПЕДАГОГІВ</vt:lpstr>
      <vt:lpstr>Презентація PowerPoint</vt:lpstr>
      <vt:lpstr>ДРУК ПЕДАГОГІВ У ФАХОВИХ ВИДАННЯХ</vt:lpstr>
      <vt:lpstr>Презентація PowerPoint</vt:lpstr>
      <vt:lpstr>ФІНАНСОВО-ГОСПОДАРСЬКА ДІЯЛЬНІСТЬ ЗАКЛАДУ </vt:lpstr>
      <vt:lpstr>СПІВПРАЦЯ З СІМ'ЄЮ ТА ГРОМАДСЬКИМИ ОРГАНІЗАЦІЯМИ, ІНСТИТУЦІЯМИ</vt:lpstr>
      <vt:lpstr>Презентація PowerPoint</vt:lpstr>
      <vt:lpstr>Презентація PowerPoint</vt:lpstr>
      <vt:lpstr>Презентація PowerPoint</vt:lpstr>
      <vt:lpstr>ДИСЦИПЛІНАРНА ПРАКТИКА ТА АНАЛІЗ ЗВЕРНЕНЬ ГРОМАДЯН З ПИТАНЬ                                                                                                                                                 ДІЯЛЬНОСТІ НАВЧАЛЬНОГО ЗАКЛАДУ 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</dc:title>
  <dc:creator>Admin</dc:creator>
  <cp:lastModifiedBy>Admin</cp:lastModifiedBy>
  <cp:revision>72</cp:revision>
  <dcterms:created xsi:type="dcterms:W3CDTF">2025-05-22T06:37:19Z</dcterms:created>
  <dcterms:modified xsi:type="dcterms:W3CDTF">2025-05-29T08:02:31Z</dcterms:modified>
</cp:coreProperties>
</file>