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8" d="100"/>
          <a:sy n="98" d="100"/>
        </p:scale>
        <p:origin x="-1188" y="2760"/>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7F38506-3912-409D-B88C-44C1D2B1DEB3}" type="datetimeFigureOut">
              <a:rPr lang="ru-RU" smtClean="0"/>
              <a:t>24.04.2020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16300F-B448-447B-BD2D-C2D07EEECE76}"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7F38506-3912-409D-B88C-44C1D2B1DEB3}" type="datetimeFigureOut">
              <a:rPr lang="ru-RU" smtClean="0"/>
              <a:t>24.04.2020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16300F-B448-447B-BD2D-C2D07EEECE7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729037" y="488951"/>
            <a:ext cx="1157288" cy="104013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7175" y="488951"/>
            <a:ext cx="3357563" cy="104013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7F38506-3912-409D-B88C-44C1D2B1DEB3}" type="datetimeFigureOut">
              <a:rPr lang="ru-RU" smtClean="0"/>
              <a:t>24.04.2020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16300F-B448-447B-BD2D-C2D07EEECE7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7F38506-3912-409D-B88C-44C1D2B1DEB3}" type="datetimeFigureOut">
              <a:rPr lang="ru-RU" smtClean="0"/>
              <a:t>24.04.2020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16300F-B448-447B-BD2D-C2D07EEECE7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7F38506-3912-409D-B88C-44C1D2B1DEB3}" type="datetimeFigureOut">
              <a:rPr lang="ru-RU" smtClean="0"/>
              <a:t>24.04.2020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16300F-B448-447B-BD2D-C2D07EEECE76}"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7F38506-3912-409D-B88C-44C1D2B1DEB3}" type="datetimeFigureOut">
              <a:rPr lang="ru-RU" smtClean="0"/>
              <a:t>24.04.2020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16300F-B448-447B-BD2D-C2D07EEECE76}"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7F38506-3912-409D-B88C-44C1D2B1DEB3}" type="datetimeFigureOut">
              <a:rPr lang="ru-RU" smtClean="0"/>
              <a:t>24.04.2020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E16300F-B448-447B-BD2D-C2D07EEECE76}"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7F38506-3912-409D-B88C-44C1D2B1DEB3}" type="datetimeFigureOut">
              <a:rPr lang="ru-RU" smtClean="0"/>
              <a:t>24.04.2020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E16300F-B448-447B-BD2D-C2D07EEECE7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7F38506-3912-409D-B88C-44C1D2B1DEB3}" type="datetimeFigureOut">
              <a:rPr lang="ru-RU" smtClean="0"/>
              <a:t>24.04.2020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E16300F-B448-447B-BD2D-C2D07EEECE7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7F38506-3912-409D-B88C-44C1D2B1DEB3}" type="datetimeFigureOut">
              <a:rPr lang="ru-RU" smtClean="0"/>
              <a:t>24.04.2020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16300F-B448-447B-BD2D-C2D07EEECE7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7F38506-3912-409D-B88C-44C1D2B1DEB3}" type="datetimeFigureOut">
              <a:rPr lang="ru-RU" smtClean="0"/>
              <a:t>24.04.2020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16300F-B448-447B-BD2D-C2D07EEECE76}"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7F38506-3912-409D-B88C-44C1D2B1DEB3}" type="datetimeFigureOut">
              <a:rPr lang="ru-RU" smtClean="0"/>
              <a:t>24.04.2020</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E16300F-B448-447B-BD2D-C2D07EEECE7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Презентация к уроку на тему: Шаблоны презентаций по ИЗО ..."/>
          <p:cNvPicPr>
            <a:picLocks noChangeAspect="1" noChangeArrowheads="1"/>
          </p:cNvPicPr>
          <p:nvPr/>
        </p:nvPicPr>
        <p:blipFill>
          <a:blip r:embed="rId2" cstate="print"/>
          <a:srcRect/>
          <a:stretch>
            <a:fillRect/>
          </a:stretch>
        </p:blipFill>
        <p:spPr bwMode="auto">
          <a:xfrm rot="5400000">
            <a:off x="-1143000" y="1143000"/>
            <a:ext cx="9144000" cy="6858000"/>
          </a:xfrm>
          <a:prstGeom prst="rect">
            <a:avLst/>
          </a:prstGeom>
          <a:noFill/>
        </p:spPr>
      </p:pic>
      <p:sp>
        <p:nvSpPr>
          <p:cNvPr id="5" name="Прямоугольник 4"/>
          <p:cNvSpPr/>
          <p:nvPr/>
        </p:nvSpPr>
        <p:spPr>
          <a:xfrm>
            <a:off x="1124744" y="2627784"/>
            <a:ext cx="4680520" cy="1872207"/>
          </a:xfrm>
          <a:prstGeom prst="rect">
            <a:avLst/>
          </a:prstGeom>
        </p:spPr>
        <p:txBody>
          <a:bodyPr>
            <a:prstTxWarp prst="textPlain">
              <a:avLst/>
            </a:prstTxWarp>
            <a:spAutoFit/>
          </a:bodyPr>
          <a:lstStyle/>
          <a:p>
            <a:pPr algn="ctr"/>
            <a:r>
              <a:rPr lang="uk-UA" b="1" dirty="0" smtClean="0">
                <a:ln>
                  <a:solidFill>
                    <a:srgbClr val="0066FF"/>
                  </a:solidFill>
                </a:ln>
                <a:blipFill>
                  <a:blip r:embed="rId3"/>
                  <a:stretch>
                    <a:fillRect/>
                  </a:stretch>
                </a:blipFill>
              </a:rPr>
              <a:t>Успішна підготовка </a:t>
            </a:r>
          </a:p>
          <a:p>
            <a:pPr algn="ctr"/>
            <a:r>
              <a:rPr lang="uk-UA" b="1" dirty="0" smtClean="0">
                <a:ln>
                  <a:solidFill>
                    <a:srgbClr val="0066FF"/>
                  </a:solidFill>
                </a:ln>
                <a:blipFill>
                  <a:blip r:embed="rId3"/>
                  <a:stretch>
                    <a:fillRect/>
                  </a:stretch>
                </a:blipFill>
              </a:rPr>
              <a:t>дитини до школи</a:t>
            </a:r>
            <a:endParaRPr lang="uk-UA" b="1" dirty="0">
              <a:ln>
                <a:solidFill>
                  <a:srgbClr val="0066FF"/>
                </a:solidFill>
              </a:ln>
              <a:blipFill>
                <a:blip r:embed="rId3"/>
                <a:stretch>
                  <a:fillRect/>
                </a:stretch>
              </a:blipFill>
            </a:endParaRPr>
          </a:p>
        </p:txBody>
      </p:sp>
      <p:sp>
        <p:nvSpPr>
          <p:cNvPr id="6" name="TextBox 5"/>
          <p:cNvSpPr txBox="1"/>
          <p:nvPr/>
        </p:nvSpPr>
        <p:spPr>
          <a:xfrm>
            <a:off x="1412776" y="899592"/>
            <a:ext cx="3816424" cy="369332"/>
          </a:xfrm>
          <a:prstGeom prst="rect">
            <a:avLst/>
          </a:prstGeom>
          <a:noFill/>
        </p:spPr>
        <p:txBody>
          <a:bodyPr wrap="square" rtlCol="0">
            <a:spAutoFit/>
          </a:bodyPr>
          <a:lstStyle/>
          <a:p>
            <a:pPr algn="ctr"/>
            <a:r>
              <a:rPr lang="uk-UA" dirty="0" smtClean="0"/>
              <a:t>Консультація для батьків</a:t>
            </a:r>
            <a:endParaRPr lang="uk-UA" dirty="0"/>
          </a:p>
        </p:txBody>
      </p:sp>
      <p:pic>
        <p:nvPicPr>
          <p:cNvPr id="11270" name="Picture 6" descr="0.png | Школьные фрески, Школьные украшения и Школа"/>
          <p:cNvPicPr>
            <a:picLocks noChangeAspect="1" noChangeArrowheads="1"/>
          </p:cNvPicPr>
          <p:nvPr/>
        </p:nvPicPr>
        <p:blipFill>
          <a:blip r:embed="rId4" cstate="print"/>
          <a:srcRect/>
          <a:stretch>
            <a:fillRect/>
          </a:stretch>
        </p:blipFill>
        <p:spPr bwMode="auto">
          <a:xfrm>
            <a:off x="908720" y="4716016"/>
            <a:ext cx="4854623" cy="3707904"/>
          </a:xfrm>
          <a:prstGeom prst="rect">
            <a:avLst/>
          </a:prstGeom>
          <a:noFill/>
        </p:spPr>
      </p:pic>
      <p:pic>
        <p:nvPicPr>
          <p:cNvPr id="9" name="Picture 20" descr="Картинки по запросу &quot;дети логотип пнг&quot;"/>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420888" y="1043608"/>
            <a:ext cx="1650701" cy="1098609"/>
          </a:xfrm>
          <a:prstGeom prst="rect">
            <a:avLst/>
          </a:prstGeom>
          <a:noFill/>
        </p:spPr>
      </p:pic>
      <p:sp>
        <p:nvSpPr>
          <p:cNvPr id="10" name="TextBox 9"/>
          <p:cNvSpPr txBox="1"/>
          <p:nvPr/>
        </p:nvSpPr>
        <p:spPr>
          <a:xfrm>
            <a:off x="0" y="8836223"/>
            <a:ext cx="720080" cy="307777"/>
          </a:xfrm>
          <a:prstGeom prst="rect">
            <a:avLst/>
          </a:prstGeom>
          <a:noFill/>
        </p:spPr>
        <p:txBody>
          <a:bodyPr wrap="square" rtlCol="0">
            <a:spAutoFit/>
          </a:bodyPr>
          <a:lstStyle/>
          <a:p>
            <a:r>
              <a:rPr lang="ru-RU"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О.К. </a:t>
            </a:r>
            <a:endParaRPr lang="ru-RU" sz="14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Презентация к уроку на тему: Шаблоны презентаций по ИЗО ..."/>
          <p:cNvPicPr>
            <a:picLocks noChangeAspect="1" noChangeArrowheads="1"/>
          </p:cNvPicPr>
          <p:nvPr/>
        </p:nvPicPr>
        <p:blipFill>
          <a:blip r:embed="rId2" cstate="print"/>
          <a:srcRect/>
          <a:stretch>
            <a:fillRect/>
          </a:stretch>
        </p:blipFill>
        <p:spPr bwMode="auto">
          <a:xfrm rot="5400000">
            <a:off x="-1143000" y="1143000"/>
            <a:ext cx="9144000" cy="6858000"/>
          </a:xfrm>
          <a:prstGeom prst="rect">
            <a:avLst/>
          </a:prstGeom>
          <a:noFill/>
        </p:spPr>
      </p:pic>
      <p:sp>
        <p:nvSpPr>
          <p:cNvPr id="5" name="Прямоугольник 4"/>
          <p:cNvSpPr/>
          <p:nvPr/>
        </p:nvSpPr>
        <p:spPr>
          <a:xfrm>
            <a:off x="260648" y="1115616"/>
            <a:ext cx="6264696" cy="3970318"/>
          </a:xfrm>
          <a:prstGeom prst="rect">
            <a:avLst/>
          </a:prstGeom>
        </p:spPr>
        <p:txBody>
          <a:bodyPr wrap="square">
            <a:spAutoFit/>
          </a:bodyPr>
          <a:lstStyle/>
          <a:p>
            <a:r>
              <a:rPr lang="uk-UA" b="1" dirty="0" smtClean="0"/>
              <a:t>Слухове та зорове сприймання: </a:t>
            </a:r>
            <a:endParaRPr lang="uk-UA" dirty="0"/>
          </a:p>
          <a:p>
            <a:pPr>
              <a:buFont typeface="Wingdings" pitchFamily="2" charset="2"/>
              <a:buChar char="ü"/>
            </a:pPr>
            <a:r>
              <a:rPr lang="uk-UA" dirty="0" smtClean="0"/>
              <a:t>Чи здатна дитина розпізнавати слова, які починаються з різних звуків, як-от: ліс-ніс, і мак-лак? </a:t>
            </a:r>
            <a:endParaRPr lang="uk-UA" dirty="0"/>
          </a:p>
          <a:p>
            <a:pPr>
              <a:buFont typeface="Wingdings" pitchFamily="2" charset="2"/>
              <a:buChar char="ü"/>
            </a:pPr>
            <a:r>
              <a:rPr lang="uk-UA" dirty="0" smtClean="0"/>
              <a:t>Чи може дитина повторити за дорослим декілька слів або цифр? </a:t>
            </a:r>
            <a:endParaRPr lang="uk-UA" dirty="0" err="1"/>
          </a:p>
          <a:p>
            <a:pPr>
              <a:buFont typeface="Wingdings" pitchFamily="2" charset="2"/>
              <a:buChar char="ü"/>
            </a:pPr>
            <a:r>
              <a:rPr lang="uk-UA" dirty="0" smtClean="0"/>
              <a:t>Чи здатна дитина переказати історію, зберігши основну думку і послідовність подій? </a:t>
            </a:r>
            <a:endParaRPr lang="uk-UA" dirty="0" err="1"/>
          </a:p>
          <a:p>
            <a:pPr>
              <a:buFont typeface="Wingdings" pitchFamily="2" charset="2"/>
              <a:buChar char="ü"/>
            </a:pPr>
            <a:r>
              <a:rPr lang="uk-UA" dirty="0" smtClean="0"/>
              <a:t>Чи здатна дитина розкласти по порядку (в логічній послідовності) серію з чотирьох малюнків? </a:t>
            </a:r>
            <a:endParaRPr lang="uk-UA" dirty="0" err="1"/>
          </a:p>
          <a:p>
            <a:pPr>
              <a:buFont typeface="Wingdings" pitchFamily="2" charset="2"/>
              <a:buChar char="ü"/>
            </a:pPr>
            <a:r>
              <a:rPr lang="uk-UA" dirty="0" smtClean="0"/>
              <a:t>Чи розуміє дитина, що читати правильно зліва направо? </a:t>
            </a:r>
            <a:endParaRPr lang="uk-UA" dirty="0" err="1"/>
          </a:p>
          <a:p>
            <a:pPr>
              <a:buFont typeface="Wingdings" pitchFamily="2" charset="2"/>
              <a:buChar char="ü"/>
            </a:pPr>
            <a:r>
              <a:rPr lang="uk-UA" dirty="0" smtClean="0"/>
              <a:t>Чи може дитина ідентифікувати схожі та несхожі форми? Наприклад, знайти картинку, яка не схожа на інші? </a:t>
            </a:r>
            <a:endParaRPr lang="uk-UA" dirty="0" err="1"/>
          </a:p>
          <a:p>
            <a:pPr>
              <a:buFont typeface="Wingdings" pitchFamily="2" charset="2"/>
              <a:buChar char="ü"/>
            </a:pPr>
            <a:r>
              <a:rPr lang="uk-UA" dirty="0" smtClean="0"/>
              <a:t>Чи може дитина </a:t>
            </a:r>
            <a:r>
              <a:rPr lang="uk-UA" dirty="0" err="1" smtClean="0"/>
              <a:t>зорово</a:t>
            </a:r>
            <a:r>
              <a:rPr lang="uk-UA" dirty="0" smtClean="0"/>
              <a:t> розрізняти букви й короткі слова, наприклад: [б]-[п], сум-шум лоб-рот, кіт-лід?</a:t>
            </a:r>
            <a:endParaRPr lang="uk-UA" dirty="0"/>
          </a:p>
        </p:txBody>
      </p:sp>
      <p:pic>
        <p:nvPicPr>
          <p:cNvPr id="15361" name="Picture 1" descr="C:\Users\Лена\Desktop\8_1146007.png"/>
          <p:cNvPicPr>
            <a:picLocks noChangeAspect="1" noChangeArrowheads="1"/>
          </p:cNvPicPr>
          <p:nvPr/>
        </p:nvPicPr>
        <p:blipFill>
          <a:blip r:embed="rId3" cstate="print"/>
          <a:srcRect/>
          <a:stretch>
            <a:fillRect/>
          </a:stretch>
        </p:blipFill>
        <p:spPr bwMode="auto">
          <a:xfrm flipH="1">
            <a:off x="836712" y="5076056"/>
            <a:ext cx="3201675" cy="3384376"/>
          </a:xfrm>
          <a:prstGeom prst="rect">
            <a:avLst/>
          </a:prstGeom>
          <a:noFill/>
        </p:spPr>
      </p:pic>
      <p:sp>
        <p:nvSpPr>
          <p:cNvPr id="15363" name="AutoShape 3" descr="Алфавиты. Наборы клипартов"/>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365" name="Picture 5" descr="Клипарты буквы на день букваря"/>
          <p:cNvPicPr>
            <a:picLocks noChangeAspect="1" noChangeArrowheads="1"/>
          </p:cNvPicPr>
          <p:nvPr/>
        </p:nvPicPr>
        <p:blipFill>
          <a:blip r:embed="rId4" cstate="print"/>
          <a:srcRect/>
          <a:stretch>
            <a:fillRect/>
          </a:stretch>
        </p:blipFill>
        <p:spPr bwMode="auto">
          <a:xfrm>
            <a:off x="3933056" y="7164288"/>
            <a:ext cx="2430934" cy="1600042"/>
          </a:xfrm>
          <a:prstGeom prst="rect">
            <a:avLst/>
          </a:prstGeom>
          <a:noFill/>
        </p:spPr>
      </p:pic>
      <p:pic>
        <p:nvPicPr>
          <p:cNvPr id="9" name="Picture 20" descr="Картинки по запросу &quot;дети логотип пнг&quot;"/>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589240" y="0"/>
            <a:ext cx="1017240" cy="677015"/>
          </a:xfrm>
          <a:prstGeom prst="rect">
            <a:avLst/>
          </a:prstGeom>
          <a:noFill/>
        </p:spPr>
      </p:pic>
      <p:sp>
        <p:nvSpPr>
          <p:cNvPr id="10" name="TextBox 9"/>
          <p:cNvSpPr txBox="1"/>
          <p:nvPr/>
        </p:nvSpPr>
        <p:spPr>
          <a:xfrm>
            <a:off x="0" y="8836223"/>
            <a:ext cx="720080" cy="307777"/>
          </a:xfrm>
          <a:prstGeom prst="rect">
            <a:avLst/>
          </a:prstGeom>
          <a:noFill/>
        </p:spPr>
        <p:txBody>
          <a:bodyPr wrap="square" rtlCol="0">
            <a:spAutoFit/>
          </a:bodyPr>
          <a:lstStyle/>
          <a:p>
            <a:r>
              <a:rPr lang="ru-RU"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О.К. </a:t>
            </a:r>
            <a:endParaRPr lang="ru-RU" sz="1400" b="1"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Презентация к уроку на тему: Шаблоны презентаций по ИЗО ..."/>
          <p:cNvPicPr>
            <a:picLocks noChangeAspect="1" noChangeArrowheads="1"/>
          </p:cNvPicPr>
          <p:nvPr/>
        </p:nvPicPr>
        <p:blipFill>
          <a:blip r:embed="rId2" cstate="print"/>
          <a:srcRect/>
          <a:stretch>
            <a:fillRect/>
          </a:stretch>
        </p:blipFill>
        <p:spPr bwMode="auto">
          <a:xfrm rot="5400000">
            <a:off x="-1143000" y="1143000"/>
            <a:ext cx="9144000" cy="6858000"/>
          </a:xfrm>
          <a:prstGeom prst="rect">
            <a:avLst/>
          </a:prstGeom>
          <a:noFill/>
        </p:spPr>
      </p:pic>
      <p:sp>
        <p:nvSpPr>
          <p:cNvPr id="5" name="Прямоугольник 4"/>
          <p:cNvSpPr/>
          <p:nvPr/>
        </p:nvSpPr>
        <p:spPr>
          <a:xfrm>
            <a:off x="332656" y="827584"/>
            <a:ext cx="6264696" cy="7571303"/>
          </a:xfrm>
          <a:prstGeom prst="rect">
            <a:avLst/>
          </a:prstGeom>
        </p:spPr>
        <p:txBody>
          <a:bodyPr wrap="square">
            <a:spAutoFit/>
          </a:bodyPr>
          <a:lstStyle/>
          <a:p>
            <a:r>
              <a:rPr lang="uk-UA" b="1" dirty="0" smtClean="0"/>
              <a:t>Загальна та психологічна готовність до вступу в школу. </a:t>
            </a:r>
          </a:p>
          <a:p>
            <a:r>
              <a:rPr lang="uk-UA" b="1" dirty="0" smtClean="0"/>
              <a:t>Чи вміє дитина: </a:t>
            </a:r>
          </a:p>
          <a:p>
            <a:pPr>
              <a:buFont typeface="Wingdings" pitchFamily="2" charset="2"/>
              <a:buChar char="ü"/>
            </a:pPr>
            <a:r>
              <a:rPr lang="uk-UA" dirty="0" smtClean="0"/>
              <a:t>Пояснити за допомогою слів, а не показуючи пальцем, що вона хоче? </a:t>
            </a:r>
            <a:endParaRPr lang="uk-UA" dirty="0" err="1"/>
          </a:p>
          <a:p>
            <a:pPr>
              <a:buFont typeface="Wingdings" pitchFamily="2" charset="2"/>
              <a:buChar char="ü"/>
            </a:pPr>
            <a:r>
              <a:rPr lang="uk-UA" dirty="0" smtClean="0"/>
              <a:t>Розмовляти </a:t>
            </a:r>
            <a:r>
              <a:rPr lang="uk-UA" dirty="0" err="1" smtClean="0"/>
              <a:t>зв'язно</a:t>
            </a:r>
            <a:r>
              <a:rPr lang="uk-UA" dirty="0" smtClean="0"/>
              <a:t>, наприклад, «покажи мені...», «поясни, як...»? </a:t>
            </a:r>
            <a:endParaRPr lang="uk-UA" dirty="0" err="1"/>
          </a:p>
          <a:p>
            <a:pPr>
              <a:buFont typeface="Wingdings" pitchFamily="2" charset="2"/>
              <a:buChar char="ü"/>
            </a:pPr>
            <a:r>
              <a:rPr lang="uk-UA" dirty="0" smtClean="0"/>
              <a:t>Розуміти зміст того, про що їй читають? </a:t>
            </a:r>
            <a:endParaRPr lang="uk-UA" dirty="0" err="1"/>
          </a:p>
          <a:p>
            <a:pPr>
              <a:buFont typeface="Wingdings" pitchFamily="2" charset="2"/>
              <a:buChar char="ü"/>
            </a:pPr>
            <a:r>
              <a:rPr lang="uk-UA" dirty="0" smtClean="0"/>
              <a:t>Чітко вимовляти своє ім'я, прізвище? Чи пам'ятає свою домашню адресу? </a:t>
            </a:r>
            <a:endParaRPr lang="uk-UA" dirty="0" err="1"/>
          </a:p>
          <a:p>
            <a:pPr>
              <a:buFont typeface="Wingdings" pitchFamily="2" charset="2"/>
              <a:buChar char="ü"/>
            </a:pPr>
            <a:r>
              <a:rPr lang="uk-UA" dirty="0" smtClean="0"/>
              <a:t>Писати олівцем чи восковою крейдою на папері? </a:t>
            </a:r>
            <a:r>
              <a:rPr lang="uk-UA" dirty="0"/>
              <a:t> </a:t>
            </a:r>
            <a:r>
              <a:rPr lang="uk-UA" dirty="0" smtClean="0"/>
              <a:t> </a:t>
            </a:r>
          </a:p>
          <a:p>
            <a:pPr>
              <a:buFont typeface="Wingdings" pitchFamily="2" charset="2"/>
              <a:buChar char="ü"/>
            </a:pPr>
            <a:r>
              <a:rPr lang="uk-UA" dirty="0" smtClean="0"/>
              <a:t>Користуватися фарбами, пластиліном, кольоровими олівцями, фломастерами? </a:t>
            </a:r>
            <a:endParaRPr lang="uk-UA" dirty="0" err="1"/>
          </a:p>
          <a:p>
            <a:pPr>
              <a:buFont typeface="Wingdings" pitchFamily="2" charset="2"/>
              <a:buChar char="ü"/>
            </a:pPr>
            <a:r>
              <a:rPr lang="uk-UA" dirty="0" smtClean="0"/>
              <a:t>Вирізати ножицями з тупими кінцями, до того ж рівно і не поранившись? </a:t>
            </a:r>
            <a:endParaRPr lang="uk-UA" dirty="0" err="1"/>
          </a:p>
          <a:p>
            <a:pPr>
              <a:buFont typeface="Wingdings" pitchFamily="2" charset="2"/>
              <a:buChar char="ü"/>
            </a:pPr>
            <a:r>
              <a:rPr lang="uk-UA" dirty="0" smtClean="0"/>
              <a:t>Слухати й виконувати отримані вказівки? </a:t>
            </a:r>
            <a:endParaRPr lang="uk-UA" dirty="0" err="1"/>
          </a:p>
          <a:p>
            <a:pPr>
              <a:buFont typeface="Wingdings" pitchFamily="2" charset="2"/>
              <a:buChar char="ü"/>
            </a:pPr>
            <a:r>
              <a:rPr lang="uk-UA" dirty="0" smtClean="0"/>
              <a:t>Уважно слухати, коли хтось із нею розмовляє? </a:t>
            </a:r>
            <a:endParaRPr lang="uk-UA" dirty="0" err="1"/>
          </a:p>
          <a:p>
            <a:pPr>
              <a:buFont typeface="Wingdings" pitchFamily="2" charset="2"/>
              <a:buChar char="ü"/>
            </a:pPr>
            <a:r>
              <a:rPr lang="uk-UA" dirty="0" smtClean="0"/>
              <a:t>Зосередитися мінімум на десять хвилин, щоб виконати отримане завдання? </a:t>
            </a:r>
            <a:endParaRPr lang="uk-UA" dirty="0" err="1"/>
          </a:p>
          <a:p>
            <a:pPr>
              <a:buFont typeface="Wingdings" pitchFamily="2" charset="2"/>
              <a:buChar char="ü"/>
            </a:pPr>
            <a:r>
              <a:rPr lang="uk-UA" dirty="0" smtClean="0"/>
              <a:t>Захоплено слухати, коли їй читають уголос або розповідають історії? </a:t>
            </a:r>
            <a:endParaRPr lang="uk-UA" dirty="0" err="1"/>
          </a:p>
          <a:p>
            <a:pPr>
              <a:buFont typeface="Wingdings" pitchFamily="2" charset="2"/>
              <a:buChar char="ü"/>
            </a:pPr>
            <a:r>
              <a:rPr lang="uk-UA" dirty="0" smtClean="0"/>
              <a:t>Позитивно оцінювати себе: я - людина, яка багато чого може? </a:t>
            </a:r>
          </a:p>
          <a:p>
            <a:pPr>
              <a:buFont typeface="Wingdings" pitchFamily="2" charset="2"/>
              <a:buChar char="ü"/>
            </a:pPr>
            <a:r>
              <a:rPr lang="uk-UA" dirty="0" smtClean="0"/>
              <a:t>«</a:t>
            </a:r>
            <a:r>
              <a:rPr lang="uk-UA" dirty="0" err="1" smtClean="0"/>
              <a:t>Підлаштовуватися</a:t>
            </a:r>
            <a:r>
              <a:rPr lang="uk-UA" dirty="0" smtClean="0"/>
              <a:t>», коли дорослі змінюють тему розмови? </a:t>
            </a:r>
            <a:endParaRPr lang="uk-UA" dirty="0" err="1"/>
          </a:p>
          <a:p>
            <a:pPr>
              <a:buFont typeface="Wingdings" pitchFamily="2" charset="2"/>
              <a:buChar char="ü"/>
            </a:pPr>
            <a:r>
              <a:rPr lang="uk-UA" dirty="0" smtClean="0"/>
              <a:t>Виявляти інтерес до предметів та явищ, які її оточують? </a:t>
            </a:r>
            <a:endParaRPr lang="uk-UA" dirty="0" err="1"/>
          </a:p>
          <a:p>
            <a:pPr>
              <a:buFont typeface="Wingdings" pitchFamily="2" charset="2"/>
              <a:buChar char="ü"/>
            </a:pPr>
            <a:r>
              <a:rPr lang="uk-UA" dirty="0" smtClean="0"/>
              <a:t>Добре ладнати з іншими дітьми, без значних </a:t>
            </a:r>
          </a:p>
          <a:p>
            <a:r>
              <a:rPr lang="uk-UA" dirty="0" smtClean="0"/>
              <a:t>конфліктів і образ?</a:t>
            </a:r>
            <a:endParaRPr lang="uk-UA" dirty="0"/>
          </a:p>
        </p:txBody>
      </p:sp>
      <p:pic>
        <p:nvPicPr>
          <p:cNvPr id="14337" name="Picture 1" descr="C:\Users\Лена\Desktop\3_958283.png"/>
          <p:cNvPicPr>
            <a:picLocks noChangeAspect="1" noChangeArrowheads="1"/>
          </p:cNvPicPr>
          <p:nvPr/>
        </p:nvPicPr>
        <p:blipFill>
          <a:blip r:embed="rId3" cstate="print"/>
          <a:srcRect/>
          <a:stretch>
            <a:fillRect/>
          </a:stretch>
        </p:blipFill>
        <p:spPr bwMode="auto">
          <a:xfrm>
            <a:off x="5013176" y="7373654"/>
            <a:ext cx="1844824" cy="1770346"/>
          </a:xfrm>
          <a:prstGeom prst="rect">
            <a:avLst/>
          </a:prstGeom>
          <a:noFill/>
        </p:spPr>
      </p:pic>
      <p:pic>
        <p:nvPicPr>
          <p:cNvPr id="7" name="Picture 20" descr="Картинки по запросу &quot;дети логотип пнг&quo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589240" y="0"/>
            <a:ext cx="1017240" cy="677015"/>
          </a:xfrm>
          <a:prstGeom prst="rect">
            <a:avLst/>
          </a:prstGeom>
          <a:noFill/>
        </p:spPr>
      </p:pic>
      <p:sp>
        <p:nvSpPr>
          <p:cNvPr id="8" name="TextBox 7"/>
          <p:cNvSpPr txBox="1"/>
          <p:nvPr/>
        </p:nvSpPr>
        <p:spPr>
          <a:xfrm>
            <a:off x="0" y="8836223"/>
            <a:ext cx="720080" cy="307777"/>
          </a:xfrm>
          <a:prstGeom prst="rect">
            <a:avLst/>
          </a:prstGeom>
          <a:noFill/>
        </p:spPr>
        <p:txBody>
          <a:bodyPr wrap="square" rtlCol="0">
            <a:spAutoFit/>
          </a:bodyPr>
          <a:lstStyle/>
          <a:p>
            <a:r>
              <a:rPr lang="ru-RU"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О.К. </a:t>
            </a:r>
            <a:endParaRPr lang="ru-RU" sz="1400" b="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Презентация к уроку на тему: Шаблоны презентаций по ИЗО ..."/>
          <p:cNvPicPr>
            <a:picLocks noChangeAspect="1" noChangeArrowheads="1"/>
          </p:cNvPicPr>
          <p:nvPr/>
        </p:nvPicPr>
        <p:blipFill>
          <a:blip r:embed="rId2" cstate="print"/>
          <a:srcRect/>
          <a:stretch>
            <a:fillRect/>
          </a:stretch>
        </p:blipFill>
        <p:spPr bwMode="auto">
          <a:xfrm rot="5400000">
            <a:off x="-1143000" y="1143000"/>
            <a:ext cx="9144000" cy="6858000"/>
          </a:xfrm>
          <a:prstGeom prst="rect">
            <a:avLst/>
          </a:prstGeom>
          <a:noFill/>
        </p:spPr>
      </p:pic>
      <p:sp>
        <p:nvSpPr>
          <p:cNvPr id="6" name="Прямоугольник 5"/>
          <p:cNvSpPr/>
          <p:nvPr/>
        </p:nvSpPr>
        <p:spPr>
          <a:xfrm>
            <a:off x="332656" y="827584"/>
            <a:ext cx="6192688" cy="7571303"/>
          </a:xfrm>
          <a:prstGeom prst="rect">
            <a:avLst/>
          </a:prstGeom>
        </p:spPr>
        <p:txBody>
          <a:bodyPr wrap="square">
            <a:spAutoFit/>
          </a:bodyPr>
          <a:lstStyle/>
          <a:p>
            <a:r>
              <a:rPr lang="uk-UA" dirty="0" smtClean="0"/>
              <a:t>     Визначальним чинником готовності дитини до школи є не знання нею «на зубок» усієї абетки чи вміння віртуозно рахувати, як традиційно вважає більшість батьків, а здатність дитини бути само­стійною, комунікабельною, легко сприймати й успішно засвоювати нову інформацію. Запорука успішного навчання у школі - це передусім допитливість і цікавість до всього нового. А отже, батьки мають дитині у цьому всіляко сприяти й заохочувати її. Про що слід потурбуватися батькам Турбота батьків насамперед має проявлятися в зміцненні здоров'я дитини. Плавання, прогулянки та ігри на свіжому повітрі, катання на велосипеді, на роликах тощо - усі ці заняття розвиватимуть органи дихання та зміцнюватимуть м'язи дитини. Фізична та фізіологічна готовність до навчання у школі - це неабияк важливо. Утім батькам не слід забувати і про розвиток у дитини навичок самообслуговування. Зокрема, необхідно потренувати її у вдяганні шкільної форми, застібанні ґудзиків, зав'язуванні шарфа, шнурівок тощо. Також дитина має вміти самостійно користуватися носовичком, гребінцем, доглядати за взуттям. Варто спільно затвердити вдома нове гасло: «Кожній речі - своє місце!». Важливо, щоб дитина розвивала в собі вольові якості. Для цього її слід </a:t>
            </a:r>
          </a:p>
          <a:p>
            <a:r>
              <a:rPr lang="uk-UA" dirty="0" smtClean="0"/>
              <a:t>привчати кожну розпочату справу </a:t>
            </a:r>
          </a:p>
          <a:p>
            <a:r>
              <a:rPr lang="uk-UA" dirty="0" smtClean="0"/>
              <a:t>доводити до кінця. </a:t>
            </a:r>
          </a:p>
          <a:p>
            <a:r>
              <a:rPr lang="uk-UA" dirty="0" smtClean="0"/>
              <a:t>Проте справу варто давати посильну, </a:t>
            </a:r>
          </a:p>
          <a:p>
            <a:r>
              <a:rPr lang="uk-UA" dirty="0" smtClean="0"/>
              <a:t>враховуючи вікові особливості дитини, </a:t>
            </a:r>
          </a:p>
          <a:p>
            <a:r>
              <a:rPr lang="uk-UA" dirty="0" smtClean="0"/>
              <a:t>а не лише бажання та вимоги батьків.</a:t>
            </a:r>
            <a:endParaRPr lang="uk-UA" dirty="0"/>
          </a:p>
        </p:txBody>
      </p:sp>
      <p:pic>
        <p:nvPicPr>
          <p:cNvPr id="23554" name="Picture 2" descr="Photo from album &quot;Дети в школе&quot; on | Школа, Школьные идеи и Дети"/>
          <p:cNvPicPr>
            <a:picLocks noChangeAspect="1" noChangeArrowheads="1"/>
          </p:cNvPicPr>
          <p:nvPr/>
        </p:nvPicPr>
        <p:blipFill>
          <a:blip r:embed="rId3" cstate="print"/>
          <a:srcRect/>
          <a:stretch>
            <a:fillRect/>
          </a:stretch>
        </p:blipFill>
        <p:spPr bwMode="auto">
          <a:xfrm>
            <a:off x="4221088" y="6606503"/>
            <a:ext cx="1944216" cy="2537497"/>
          </a:xfrm>
          <a:prstGeom prst="rect">
            <a:avLst/>
          </a:prstGeom>
          <a:noFill/>
        </p:spPr>
      </p:pic>
      <p:pic>
        <p:nvPicPr>
          <p:cNvPr id="9" name="Picture 20" descr="Картинки по запросу &quot;дети логотип пнг&quo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589240" y="0"/>
            <a:ext cx="1017240" cy="677015"/>
          </a:xfrm>
          <a:prstGeom prst="rect">
            <a:avLst/>
          </a:prstGeom>
          <a:noFill/>
        </p:spPr>
      </p:pic>
      <p:sp>
        <p:nvSpPr>
          <p:cNvPr id="10" name="TextBox 9"/>
          <p:cNvSpPr txBox="1"/>
          <p:nvPr/>
        </p:nvSpPr>
        <p:spPr>
          <a:xfrm>
            <a:off x="0" y="8836223"/>
            <a:ext cx="720080" cy="307777"/>
          </a:xfrm>
          <a:prstGeom prst="rect">
            <a:avLst/>
          </a:prstGeom>
          <a:noFill/>
        </p:spPr>
        <p:txBody>
          <a:bodyPr wrap="square" rtlCol="0">
            <a:spAutoFit/>
          </a:bodyPr>
          <a:lstStyle/>
          <a:p>
            <a:r>
              <a:rPr lang="ru-RU"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О.К. </a:t>
            </a:r>
            <a:endParaRPr lang="ru-RU" sz="1400" b="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Презентация к уроку на тему: Шаблоны презентаций по ИЗО ..."/>
          <p:cNvPicPr>
            <a:picLocks noChangeAspect="1" noChangeArrowheads="1"/>
          </p:cNvPicPr>
          <p:nvPr/>
        </p:nvPicPr>
        <p:blipFill>
          <a:blip r:embed="rId2" cstate="print"/>
          <a:srcRect/>
          <a:stretch>
            <a:fillRect/>
          </a:stretch>
        </p:blipFill>
        <p:spPr bwMode="auto">
          <a:xfrm rot="5400000">
            <a:off x="-1143000" y="1143000"/>
            <a:ext cx="9144000" cy="6858000"/>
          </a:xfrm>
          <a:prstGeom prst="rect">
            <a:avLst/>
          </a:prstGeom>
          <a:noFill/>
        </p:spPr>
      </p:pic>
      <p:sp>
        <p:nvSpPr>
          <p:cNvPr id="5" name="Прямоугольник 4"/>
          <p:cNvSpPr/>
          <p:nvPr/>
        </p:nvSpPr>
        <p:spPr>
          <a:xfrm>
            <a:off x="332656" y="539552"/>
            <a:ext cx="6192688" cy="8125301"/>
          </a:xfrm>
          <a:prstGeom prst="rect">
            <a:avLst/>
          </a:prstGeom>
        </p:spPr>
        <p:txBody>
          <a:bodyPr wrap="square">
            <a:spAutoFit/>
          </a:bodyPr>
          <a:lstStyle/>
          <a:p>
            <a:r>
              <a:rPr lang="uk-UA" dirty="0" smtClean="0"/>
              <a:t>Найважливішим способом розвитку зв'язного мовлення, мислення, уваги, пам'яті, уяви є читання дитині книжок. Читати або розповідати дошкільникам казки й оповідання треба не менше ніж півгодини на день. Обов'язково слід запитувати дитину про її враження від почутого, ставлення до персонажів та описаних подій тощо. Не менш корисними видами діяльності є малювання, ліплення, конструювання, що стимулюють розвиток фантазії, уяви, кмітливості. Не слід забувати й про формування в дитини початкових природничих знань. Разом з нею можна, наприклад, виростити на підвіконні зелену цибулю або кріп і навчити правильно за ними доглядати. Послаблене здоров'я - не перешкода навчанню Трапляється, що дитина самостійна, комунікабельна, здібна до навчання, проте здоров'я у неї дуже слабке або ж є хронічні хвороби. Це може істотно завадити відвідуванню нею школи. За цих обставин набуває поширення практика домашнього навчання. Діти із серйозно ослабленим здоров'ям, отримавши довідку від лікаря, можуть бути зараховані до школи, але перші півроку чи рік займатися вдома. Учитель зі школи приходить до дитини додому і проводить з нею уроки індивідуально. Коли ж здоров'я дитини поліпшується, вона починає відвідувати школу разом з іншими дітьми. Якщо в дитини є особливі проблеми, пов'язані з послабленим зором, слухом, серйозні логопедичні проблеми, порушення мотори­ки, потрібна консультація спеціаліста. Він допоможе батькам визначитися зі строками вступу їхньої дитини до школи та правильно обрати навчальний заклад.</a:t>
            </a:r>
            <a:endParaRPr lang="uk-UA" dirty="0"/>
          </a:p>
        </p:txBody>
      </p:sp>
      <p:pic>
        <p:nvPicPr>
          <p:cNvPr id="6" name="Picture 20" descr="Картинки по запросу &quot;дети логотип пнг&quo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589240" y="0"/>
            <a:ext cx="1017240" cy="677015"/>
          </a:xfrm>
          <a:prstGeom prst="rect">
            <a:avLst/>
          </a:prstGeom>
          <a:noFill/>
        </p:spPr>
      </p:pic>
      <p:sp>
        <p:nvSpPr>
          <p:cNvPr id="7" name="TextBox 6"/>
          <p:cNvSpPr txBox="1"/>
          <p:nvPr/>
        </p:nvSpPr>
        <p:spPr>
          <a:xfrm>
            <a:off x="0" y="8836223"/>
            <a:ext cx="720080" cy="307777"/>
          </a:xfrm>
          <a:prstGeom prst="rect">
            <a:avLst/>
          </a:prstGeom>
          <a:noFill/>
        </p:spPr>
        <p:txBody>
          <a:bodyPr wrap="square" rtlCol="0">
            <a:spAutoFit/>
          </a:bodyPr>
          <a:lstStyle/>
          <a:p>
            <a:r>
              <a:rPr lang="ru-RU"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О.К. </a:t>
            </a:r>
            <a:endParaRPr lang="ru-RU" sz="1400"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Презентация к уроку на тему: Шаблоны презентаций по ИЗО ..."/>
          <p:cNvPicPr>
            <a:picLocks noChangeAspect="1" noChangeArrowheads="1"/>
          </p:cNvPicPr>
          <p:nvPr/>
        </p:nvPicPr>
        <p:blipFill>
          <a:blip r:embed="rId2" cstate="print"/>
          <a:srcRect/>
          <a:stretch>
            <a:fillRect/>
          </a:stretch>
        </p:blipFill>
        <p:spPr bwMode="auto">
          <a:xfrm rot="5400000">
            <a:off x="-1143000" y="1143000"/>
            <a:ext cx="9144000" cy="6858000"/>
          </a:xfrm>
          <a:prstGeom prst="rect">
            <a:avLst/>
          </a:prstGeom>
          <a:noFill/>
        </p:spPr>
      </p:pic>
      <p:sp>
        <p:nvSpPr>
          <p:cNvPr id="5" name="Прямоугольник 4"/>
          <p:cNvSpPr/>
          <p:nvPr/>
        </p:nvSpPr>
        <p:spPr>
          <a:xfrm>
            <a:off x="260648" y="467544"/>
            <a:ext cx="6336704" cy="8125301"/>
          </a:xfrm>
          <a:prstGeom prst="rect">
            <a:avLst/>
          </a:prstGeom>
        </p:spPr>
        <p:txBody>
          <a:bodyPr wrap="square">
            <a:spAutoFit/>
          </a:bodyPr>
          <a:lstStyle/>
          <a:p>
            <a:r>
              <a:rPr lang="uk-UA" b="1" dirty="0" smtClean="0"/>
              <a:t>Умови успішного навчання дитини .</a:t>
            </a:r>
          </a:p>
          <a:p>
            <a:r>
              <a:rPr lang="uk-UA" dirty="0" smtClean="0"/>
              <a:t>Кожна дитина має вроджену потребу в новій інформації, інши­ми словами - до пізнання. Це зазвичай проявляється в допитливості дітей, їхній зацікавленості, прагненні й бажанні повсякчас пізнавати щось нове. Стимулюємо допитливість Щира дитяча допитливість, зацікавленість у пізнанні нового - це основа легкого й успішного навчання дитини. Тому відмахуватися від дитячих запитань означає придушувати «допитливість розуму» дитини, а отже, її потяг до знань і бажання вчитися. І в результаті діти, на чиї запитання батьки свого часу не відповідали, починають потроху відставати в навчанні. Тим паче, коли їхню допитливість, особливо ту, що, на думку дорослих, не стосується шкільних знань, так і продовжують придушувати. </a:t>
            </a:r>
          </a:p>
          <a:p>
            <a:r>
              <a:rPr lang="uk-UA" b="1" dirty="0" smtClean="0"/>
              <a:t>Навчаємося граючись. </a:t>
            </a:r>
            <a:r>
              <a:rPr lang="uk-UA" dirty="0" smtClean="0"/>
              <a:t>У процесі підготовки до школи батьки мають включати елементи навчання в усі можливі ігри дитини. Це неодмінно сприятиме пробудженню й закріпленню інтересу до навчання. На веселу гру цілком можна перетворити й виконання в майбутньому шкільних домашніх завдань. До речі, засвоюючи знання в цікавій ігровій формі, дитина отримує задоволення від навчання. Воно виникає і закріплюється, так би мовити, на рівні безумовних рефлексів. І що важливо, дитина отримує задоволення не так від одержання знань, як від можливості активно застосовувати їх у реальному житті. Тож, аби підтримувати й посилювати в дитини потяг до навчання упродовж усіх шкільних років, дорослі мають щоразу акцентувати її увагу на тому, як ті чи інші знання можна застосовувати в реальних  умовах життя.</a:t>
            </a:r>
            <a:endParaRPr lang="uk-UA" dirty="0"/>
          </a:p>
        </p:txBody>
      </p:sp>
      <p:pic>
        <p:nvPicPr>
          <p:cNvPr id="6" name="Picture 20" descr="Картинки по запросу &quot;дети логотип пнг&quo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589240" y="0"/>
            <a:ext cx="1017240" cy="677015"/>
          </a:xfrm>
          <a:prstGeom prst="rect">
            <a:avLst/>
          </a:prstGeom>
          <a:noFill/>
        </p:spPr>
      </p:pic>
      <p:sp>
        <p:nvSpPr>
          <p:cNvPr id="7" name="TextBox 6"/>
          <p:cNvSpPr txBox="1"/>
          <p:nvPr/>
        </p:nvSpPr>
        <p:spPr>
          <a:xfrm>
            <a:off x="0" y="8836223"/>
            <a:ext cx="720080" cy="307777"/>
          </a:xfrm>
          <a:prstGeom prst="rect">
            <a:avLst/>
          </a:prstGeom>
          <a:noFill/>
        </p:spPr>
        <p:txBody>
          <a:bodyPr wrap="square" rtlCol="0">
            <a:spAutoFit/>
          </a:bodyPr>
          <a:lstStyle/>
          <a:p>
            <a:r>
              <a:rPr lang="ru-RU"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О.К. </a:t>
            </a:r>
            <a:endParaRPr lang="ru-RU" sz="1400" b="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Презентация к уроку на тему: Шаблоны презентаций по ИЗО ..."/>
          <p:cNvPicPr>
            <a:picLocks noChangeAspect="1" noChangeArrowheads="1"/>
          </p:cNvPicPr>
          <p:nvPr/>
        </p:nvPicPr>
        <p:blipFill>
          <a:blip r:embed="rId2" cstate="print"/>
          <a:srcRect/>
          <a:stretch>
            <a:fillRect/>
          </a:stretch>
        </p:blipFill>
        <p:spPr bwMode="auto">
          <a:xfrm rot="5400000">
            <a:off x="-1143000" y="1143000"/>
            <a:ext cx="9144000" cy="6858000"/>
          </a:xfrm>
          <a:prstGeom prst="rect">
            <a:avLst/>
          </a:prstGeom>
          <a:noFill/>
        </p:spPr>
      </p:pic>
      <p:sp>
        <p:nvSpPr>
          <p:cNvPr id="5" name="Прямоугольник 4"/>
          <p:cNvSpPr/>
          <p:nvPr/>
        </p:nvSpPr>
        <p:spPr>
          <a:xfrm>
            <a:off x="332656" y="971600"/>
            <a:ext cx="6120680" cy="5909310"/>
          </a:xfrm>
          <a:prstGeom prst="rect">
            <a:avLst/>
          </a:prstGeom>
        </p:spPr>
        <p:txBody>
          <a:bodyPr wrap="square">
            <a:spAutoFit/>
          </a:bodyPr>
          <a:lstStyle/>
          <a:p>
            <a:r>
              <a:rPr lang="uk-UA" dirty="0" smtClean="0"/>
              <a:t>Спонукаємо користуватися знаннями Якщо дитина відчуває, що отримані нею знання не «лежать мертвим вантажем», а їх постійно можна застосовувати на практиці - це мотивує її отримувати нові й нові корисні знання. Батьки, у свою чергу, мають заохочувати дитину до цього - закріплювати отриману нову інформацію грою в пошук можливостей її застосу­вання. Наприклад, можна наочно довести дитині, що вітер буває різної сили та напрямку. Для цього слід зробити разом з нею вітрячок і флюгер, яскраво прикрасити їх та простежити за швидкістю і напрямком їхніх обертань у різний час. Важливо спонукати дитину самостійно зробити відповідні висновки. Така робота з дитиною одночасно розвиватиме в дитини дрібну моторику, мовлення, логічне мислення, кмітливість, естетичний смак, а ще - подарує позитивний настрій від спільної цікавої роботи з батьками. Отже, головна умова успішного навчання - не формувати в дитини потребу у вивченні будь-чого «від А до Я», а розвивати так званий «допитливий розум». Тож найперше завдання до ­ шкільного закладу і батьків - постійно підживлювати й підтримувати дитячу допитливість.</a:t>
            </a:r>
            <a:r>
              <a:rPr lang="ru-RU" dirty="0" smtClean="0"/>
              <a:t/>
            </a:r>
            <a:br>
              <a:rPr lang="ru-RU" dirty="0" smtClean="0"/>
            </a:br>
            <a:endParaRPr lang="ru-RU" dirty="0"/>
          </a:p>
        </p:txBody>
      </p:sp>
      <p:sp>
        <p:nvSpPr>
          <p:cNvPr id="20482" name="AutoShape 2" descr="https://1.downloader.disk.yandex.ru/preview/e71d58f352f70d3cd1d76a2d04e0810856535adbe0c49c03d127ed19002d00b4/5ea2b861/aSlSfRyLBvTQXhToA6HgKxUHL6hnaKMzqYwVQHalSE6cDFEofhw1_3cehN0412IOq_J6bpmRyOJonT3VoXnDag%3D%3D?uid=0&amp;filename=9_958276.png&amp;disposition=inline&amp;hash=&amp;limit=0&amp;content_type=image%2Fpng&amp;owner_uid=0&amp;tknv=v2&amp;size=1211x499"/>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84" name="AutoShape 4" descr="https://4.downloader.disk.yandex.ru/preview/d1c79c67cc9c4a61f6368a1ab8a5ce1b2d1ddb2ed414b6ba816c0d2e6258f14f/5ea2b858/HjaUNDuZuSosEuE2sNSbY9j-Vac0MtejgQFqYS07S-ahz_HK6-8G_ScWBdn0ZLPhq_J6bpmRyOJonT3VoXnDag%3D%3D?uid=0&amp;filename=1_1288196.png&amp;disposition=inline&amp;hash=&amp;limit=0&amp;content_type=image%2Fpng&amp;owner_uid=0&amp;tknv=v2&amp;size=1211x499"/>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485" name="Picture 5" descr="C:\Users\Лена\Desktop\1_1288196.png"/>
          <p:cNvPicPr>
            <a:picLocks noChangeAspect="1" noChangeArrowheads="1"/>
          </p:cNvPicPr>
          <p:nvPr/>
        </p:nvPicPr>
        <p:blipFill>
          <a:blip r:embed="rId3" cstate="print"/>
          <a:srcRect/>
          <a:stretch>
            <a:fillRect/>
          </a:stretch>
        </p:blipFill>
        <p:spPr bwMode="auto">
          <a:xfrm>
            <a:off x="1916832" y="6588224"/>
            <a:ext cx="2755595" cy="2555776"/>
          </a:xfrm>
          <a:prstGeom prst="rect">
            <a:avLst/>
          </a:prstGeom>
          <a:noFill/>
        </p:spPr>
      </p:pic>
      <p:pic>
        <p:nvPicPr>
          <p:cNvPr id="9" name="Picture 20" descr="Картинки по запросу &quot;дети логотип пнг&quo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589240" y="0"/>
            <a:ext cx="1017240" cy="677015"/>
          </a:xfrm>
          <a:prstGeom prst="rect">
            <a:avLst/>
          </a:prstGeom>
          <a:noFill/>
        </p:spPr>
      </p:pic>
      <p:sp>
        <p:nvSpPr>
          <p:cNvPr id="10" name="TextBox 9"/>
          <p:cNvSpPr txBox="1"/>
          <p:nvPr/>
        </p:nvSpPr>
        <p:spPr>
          <a:xfrm>
            <a:off x="0" y="8836223"/>
            <a:ext cx="720080" cy="307777"/>
          </a:xfrm>
          <a:prstGeom prst="rect">
            <a:avLst/>
          </a:prstGeom>
          <a:noFill/>
        </p:spPr>
        <p:txBody>
          <a:bodyPr wrap="square" rtlCol="0">
            <a:spAutoFit/>
          </a:bodyPr>
          <a:lstStyle/>
          <a:p>
            <a:r>
              <a:rPr lang="ru-RU"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О.К. </a:t>
            </a:r>
            <a:endParaRPr lang="ru-RU" sz="1400"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Презентация к уроку на тему: Шаблоны презентаций по ИЗО ..."/>
          <p:cNvPicPr>
            <a:picLocks noChangeAspect="1" noChangeArrowheads="1"/>
          </p:cNvPicPr>
          <p:nvPr/>
        </p:nvPicPr>
        <p:blipFill>
          <a:blip r:embed="rId2" cstate="print"/>
          <a:srcRect/>
          <a:stretch>
            <a:fillRect/>
          </a:stretch>
        </p:blipFill>
        <p:spPr bwMode="auto">
          <a:xfrm rot="5400000">
            <a:off x="-1143000" y="1143000"/>
            <a:ext cx="9144000" cy="6858000"/>
          </a:xfrm>
          <a:prstGeom prst="rect">
            <a:avLst/>
          </a:prstGeom>
          <a:noFill/>
        </p:spPr>
      </p:pic>
      <p:sp>
        <p:nvSpPr>
          <p:cNvPr id="5" name="Прямоугольник 4"/>
          <p:cNvSpPr/>
          <p:nvPr/>
        </p:nvSpPr>
        <p:spPr>
          <a:xfrm>
            <a:off x="260648" y="899592"/>
            <a:ext cx="6336704" cy="7848302"/>
          </a:xfrm>
          <a:prstGeom prst="rect">
            <a:avLst/>
          </a:prstGeom>
        </p:spPr>
        <p:txBody>
          <a:bodyPr wrap="square">
            <a:spAutoFit/>
          </a:bodyPr>
          <a:lstStyle/>
          <a:p>
            <a:r>
              <a:rPr lang="uk-UA" b="1" dirty="0" smtClean="0"/>
              <a:t>Опитувальник для самостійного визначення батьками рівня готовності дитини до шкільного навчання </a:t>
            </a:r>
          </a:p>
          <a:p>
            <a:r>
              <a:rPr lang="uk-UA" dirty="0" smtClean="0"/>
              <a:t>Шановні батьки! </a:t>
            </a:r>
          </a:p>
          <a:p>
            <a:r>
              <a:rPr lang="uk-UA" dirty="0" smtClean="0"/>
              <a:t>Пропонуємо вам самостійно визначити, наскільки ваша дитина готова до вступу до школи. Ваші відверті відповіді на запитання опитувальника допоможуть запобігти можливим проблемам на початковому етапі навчання дитини у школі. Опитувальник передусім призначений для того, аби допомогти вам замислитися і оцінити, який шлях ви разом з дитиною  пройшли за шість років її життя і яких результатів досягли. Звертаємо вашу увагу на те, що всі перераховані знання та вміння є не стільки обов'язковими, як бажаними. </a:t>
            </a:r>
            <a:r>
              <a:rPr lang="uk-UA" b="1" dirty="0" smtClean="0"/>
              <a:t>Пам'ятайте: </a:t>
            </a:r>
            <a:r>
              <a:rPr lang="uk-UA" dirty="0" smtClean="0"/>
              <a:t>дитина не має володіти всіма без винятку переліченими характеристиками та навичками. Окрім відповідей «так» або «ні», на запитання опитувальника можна відповідати «завжди», «інколи», «часто», «зрідка», «ніколи». </a:t>
            </a:r>
          </a:p>
          <a:p>
            <a:r>
              <a:rPr lang="uk-UA" b="1" dirty="0" smtClean="0"/>
              <a:t>Побутовий досвід дитини: </a:t>
            </a:r>
          </a:p>
          <a:p>
            <a:pPr>
              <a:buFont typeface="Wingdings" pitchFamily="2" charset="2"/>
              <a:buChar char="ü"/>
            </a:pPr>
            <a:r>
              <a:rPr lang="uk-UA" dirty="0" smtClean="0"/>
              <a:t>Чи доводилося дитині супроводжувати вас на пошту, у банк? </a:t>
            </a:r>
            <a:endParaRPr lang="uk-UA" dirty="0" err="1"/>
          </a:p>
          <a:p>
            <a:pPr>
              <a:buFont typeface="Wingdings" pitchFamily="2" charset="2"/>
              <a:buChar char="ü"/>
            </a:pPr>
            <a:r>
              <a:rPr lang="uk-UA" dirty="0" smtClean="0"/>
              <a:t>Чи їздили ви разом з нею громадським транспортом? </a:t>
            </a:r>
          </a:p>
          <a:p>
            <a:pPr>
              <a:buFont typeface="Wingdings" pitchFamily="2" charset="2"/>
              <a:buChar char="ü"/>
            </a:pPr>
            <a:r>
              <a:rPr lang="uk-UA" dirty="0" smtClean="0"/>
              <a:t>Чи виявляє дитина сталий інтерес до якої-небудь діяльності? </a:t>
            </a:r>
          </a:p>
          <a:p>
            <a:pPr>
              <a:buFont typeface="Wingdings" pitchFamily="2" charset="2"/>
              <a:buChar char="ü"/>
            </a:pPr>
            <a:r>
              <a:rPr lang="uk-UA" dirty="0" smtClean="0"/>
              <a:t>Чи маєте ви змогу регулярно читати дитині книжки? </a:t>
            </a:r>
          </a:p>
          <a:p>
            <a:pPr>
              <a:buFont typeface="Wingdings" pitchFamily="2" charset="2"/>
              <a:buChar char="ü"/>
            </a:pPr>
            <a:r>
              <a:rPr lang="uk-UA" dirty="0" smtClean="0"/>
              <a:t>Чи уважно й залюбки вона слухає, коли ви читаєте їй уголос? </a:t>
            </a:r>
            <a:endParaRPr lang="uk-UA" dirty="0" err="1"/>
          </a:p>
          <a:p>
            <a:pPr>
              <a:buFont typeface="Wingdings" pitchFamily="2" charset="2"/>
              <a:buChar char="ü"/>
            </a:pPr>
            <a:r>
              <a:rPr lang="uk-UA" dirty="0" smtClean="0"/>
              <a:t>Чи виникає у дитини бажання переглядати книжки самостійно? </a:t>
            </a:r>
          </a:p>
          <a:p>
            <a:pPr>
              <a:buFont typeface="Wingdings" pitchFamily="2" charset="2"/>
              <a:buChar char="ü"/>
            </a:pPr>
            <a:r>
              <a:rPr lang="uk-UA" dirty="0" smtClean="0"/>
              <a:t>Чи проявляє вона інтерес до читання? </a:t>
            </a:r>
          </a:p>
          <a:p>
            <a:pPr>
              <a:buFont typeface="Wingdings" pitchFamily="2" charset="2"/>
              <a:buChar char="ü"/>
            </a:pPr>
            <a:r>
              <a:rPr lang="uk-UA" dirty="0" smtClean="0"/>
              <a:t>Чи запитує дитина, що означають </a:t>
            </a:r>
          </a:p>
          <a:p>
            <a:r>
              <a:rPr lang="uk-UA" dirty="0" smtClean="0"/>
              <a:t>ті чи ті слова?</a:t>
            </a:r>
            <a:r>
              <a:rPr lang="ru-RU" dirty="0" smtClean="0"/>
              <a:t/>
            </a:r>
            <a:br>
              <a:rPr lang="ru-RU" dirty="0" smtClean="0"/>
            </a:br>
            <a:endParaRPr lang="ru-RU" dirty="0"/>
          </a:p>
        </p:txBody>
      </p:sp>
      <p:sp>
        <p:nvSpPr>
          <p:cNvPr id="19458" name="AutoShape 2" descr="https://1.downloader.disk.yandex.ru/preview/aa415f8579bb79129bc35634a50bb2c993a459ee85257e5d84b56c21e8c9fcc6/5ea2ba68/9j2uVhhZQigVjq7TC2IjWqEuUAe8GeQStWUy1DbgIZfhfRFJsvpeoVx8zTwzqOryq_J6bpmRyOJonT3VoXnDag%3D%3D?uid=0&amp;filename=Content%20%2807%29.png&amp;disposition=inline&amp;hash=&amp;limit=0&amp;content_type=image%2Fpng&amp;owner_uid=0&amp;tknv=v2&amp;size=1211x499"/>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459" name="Picture 3" descr="C:\Users\Лена\Desktop\5_1076095.png"/>
          <p:cNvPicPr>
            <a:picLocks noChangeAspect="1" noChangeArrowheads="1"/>
          </p:cNvPicPr>
          <p:nvPr/>
        </p:nvPicPr>
        <p:blipFill>
          <a:blip r:embed="rId3" cstate="print"/>
          <a:srcRect/>
          <a:stretch>
            <a:fillRect/>
          </a:stretch>
        </p:blipFill>
        <p:spPr bwMode="auto">
          <a:xfrm>
            <a:off x="4653136" y="7164288"/>
            <a:ext cx="2027620" cy="1979712"/>
          </a:xfrm>
          <a:prstGeom prst="rect">
            <a:avLst/>
          </a:prstGeom>
          <a:noFill/>
        </p:spPr>
      </p:pic>
      <p:pic>
        <p:nvPicPr>
          <p:cNvPr id="8" name="Picture 20" descr="Картинки по запросу &quot;дети логотип пнг&quo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589240" y="0"/>
            <a:ext cx="1017240" cy="677015"/>
          </a:xfrm>
          <a:prstGeom prst="rect">
            <a:avLst/>
          </a:prstGeom>
          <a:noFill/>
        </p:spPr>
      </p:pic>
      <p:sp>
        <p:nvSpPr>
          <p:cNvPr id="9" name="TextBox 8"/>
          <p:cNvSpPr txBox="1"/>
          <p:nvPr/>
        </p:nvSpPr>
        <p:spPr>
          <a:xfrm>
            <a:off x="0" y="8836223"/>
            <a:ext cx="720080" cy="307777"/>
          </a:xfrm>
          <a:prstGeom prst="rect">
            <a:avLst/>
          </a:prstGeom>
          <a:noFill/>
        </p:spPr>
        <p:txBody>
          <a:bodyPr wrap="square" rtlCol="0">
            <a:spAutoFit/>
          </a:bodyPr>
          <a:lstStyle/>
          <a:p>
            <a:r>
              <a:rPr lang="ru-RU"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О.К. </a:t>
            </a:r>
            <a:endParaRPr lang="ru-RU" sz="1400" b="1"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Презентация к уроку на тему: Шаблоны презентаций по ИЗО ..."/>
          <p:cNvPicPr>
            <a:picLocks noChangeAspect="1" noChangeArrowheads="1"/>
          </p:cNvPicPr>
          <p:nvPr/>
        </p:nvPicPr>
        <p:blipFill>
          <a:blip r:embed="rId2" cstate="print"/>
          <a:srcRect/>
          <a:stretch>
            <a:fillRect/>
          </a:stretch>
        </p:blipFill>
        <p:spPr bwMode="auto">
          <a:xfrm rot="5400000">
            <a:off x="-1143000" y="1143000"/>
            <a:ext cx="9144000" cy="6858000"/>
          </a:xfrm>
          <a:prstGeom prst="rect">
            <a:avLst/>
          </a:prstGeom>
          <a:noFill/>
        </p:spPr>
      </p:pic>
      <p:sp>
        <p:nvSpPr>
          <p:cNvPr id="5" name="Прямоугольник 4"/>
          <p:cNvSpPr/>
          <p:nvPr/>
        </p:nvSpPr>
        <p:spPr>
          <a:xfrm>
            <a:off x="260648" y="971600"/>
            <a:ext cx="6192688" cy="6186309"/>
          </a:xfrm>
          <a:prstGeom prst="rect">
            <a:avLst/>
          </a:prstGeom>
        </p:spPr>
        <p:txBody>
          <a:bodyPr wrap="square">
            <a:spAutoFit/>
          </a:bodyPr>
          <a:lstStyle/>
          <a:p>
            <a:r>
              <a:rPr lang="uk-UA" b="1" dirty="0" smtClean="0"/>
              <a:t>Початкові знання з різних сфер: </a:t>
            </a:r>
          </a:p>
          <a:p>
            <a:pPr>
              <a:buFont typeface="Wingdings" pitchFamily="2" charset="2"/>
              <a:buChar char="ü"/>
            </a:pPr>
            <a:r>
              <a:rPr lang="uk-UA" dirty="0" smtClean="0"/>
              <a:t>Чи орієнтується дитина в основних просторових поняттях (правий-лівий, зверху-знизу), Чи розрізняє величини (великий-малий, довгий-короткий, тонкий-товстий, широкий-вузький, високий-низький тощо). </a:t>
            </a:r>
            <a:endParaRPr lang="uk-UA" dirty="0" err="1"/>
          </a:p>
          <a:p>
            <a:pPr>
              <a:buFont typeface="Wingdings" pitchFamily="2" charset="2"/>
              <a:buChar char="ü"/>
            </a:pPr>
            <a:r>
              <a:rPr lang="uk-UA" dirty="0" smtClean="0"/>
              <a:t>Чи розуміє дитина найпростіші принципи класифікації, наприклад: знайти серед кількох картинок одну «зайву», вибрати лише іграшки чи меблі із зображених на картинках або назвати речі, які можуть котитися і які не можуть та ін.? </a:t>
            </a:r>
          </a:p>
          <a:p>
            <a:pPr>
              <a:buFont typeface="Wingdings" pitchFamily="2" charset="2"/>
              <a:buChar char="ü"/>
            </a:pPr>
            <a:r>
              <a:rPr lang="uk-UA" dirty="0" smtClean="0"/>
              <a:t>Чи може дитина втримати в пам'яті й виконати, принаймні, три вказівки чи запам'ятати до 8-10 предметів або слів та ін.?    </a:t>
            </a:r>
          </a:p>
          <a:p>
            <a:pPr>
              <a:buFont typeface="Wingdings" pitchFamily="2" charset="2"/>
              <a:buChar char="ü"/>
            </a:pPr>
            <a:r>
              <a:rPr lang="uk-UA" dirty="0"/>
              <a:t> </a:t>
            </a:r>
            <a:r>
              <a:rPr lang="uk-UA" dirty="0" smtClean="0"/>
              <a:t>Чи може дитина назвати більшість літер абетки? </a:t>
            </a:r>
            <a:r>
              <a:rPr lang="uk-UA" b="1" dirty="0" smtClean="0"/>
              <a:t>Комунікативні вміння: </a:t>
            </a:r>
            <a:endParaRPr lang="uk-UA" b="1" dirty="0"/>
          </a:p>
          <a:p>
            <a:pPr>
              <a:buFont typeface="Wingdings" pitchFamily="2" charset="2"/>
              <a:buChar char="ü"/>
            </a:pPr>
            <a:r>
              <a:rPr lang="uk-UA" dirty="0" smtClean="0"/>
              <a:t>Чи бере дитина участь в іграх інших дітей, чи ділиться з ними іграшками? </a:t>
            </a:r>
            <a:endParaRPr lang="uk-UA" dirty="0" err="1"/>
          </a:p>
          <a:p>
            <a:pPr>
              <a:buFont typeface="Wingdings" pitchFamily="2" charset="2"/>
              <a:buChar char="ü"/>
            </a:pPr>
            <a:r>
              <a:rPr lang="uk-UA" dirty="0" smtClean="0"/>
              <a:t>Чи дотримується вона черги, коли цього потребує ситуація? </a:t>
            </a:r>
            <a:endParaRPr lang="uk-UA" dirty="0" err="1"/>
          </a:p>
          <a:p>
            <a:pPr>
              <a:buFont typeface="Wingdings" pitchFamily="2" charset="2"/>
              <a:buChar char="ü"/>
            </a:pPr>
            <a:r>
              <a:rPr lang="uk-UA" dirty="0" smtClean="0"/>
              <a:t>Чи здатна дитина слухати інших, не перебиваючи? </a:t>
            </a:r>
            <a:endParaRPr lang="uk-UA" dirty="0" err="1"/>
          </a:p>
          <a:p>
            <a:pPr>
              <a:buFont typeface="Wingdings" pitchFamily="2" charset="2"/>
              <a:buChar char="ü"/>
            </a:pPr>
            <a:r>
              <a:rPr lang="uk-UA" dirty="0" smtClean="0"/>
              <a:t>Чи може дотримуватися загальних правил у грі з іншими дітьми? </a:t>
            </a:r>
            <a:endParaRPr lang="uk-UA" dirty="0" err="1"/>
          </a:p>
          <a:p>
            <a:pPr>
              <a:buFont typeface="Wingdings" pitchFamily="2" charset="2"/>
              <a:buChar char="ü"/>
            </a:pPr>
            <a:r>
              <a:rPr lang="uk-UA" dirty="0" smtClean="0"/>
              <a:t>Чи може зрозуміло висловити свою думку, бажання, прохання тощо?</a:t>
            </a:r>
            <a:r>
              <a:rPr lang="ru-RU" dirty="0" smtClean="0"/>
              <a:t/>
            </a:r>
            <a:br>
              <a:rPr lang="ru-RU" dirty="0" smtClean="0"/>
            </a:br>
            <a:endParaRPr lang="ru-RU" dirty="0"/>
          </a:p>
        </p:txBody>
      </p:sp>
      <p:sp>
        <p:nvSpPr>
          <p:cNvPr id="18434" name="AutoShape 2" descr="https://3.downloader.disk.yandex.ru/preview/987b66cfeb30820a41ce7ab6bcab4780838d80565a0d27afe1549f0e70a4f68f/5ea2b858/lvWILT3ZYiDhUbh6hXRLROCJFbwfPAiAGveHtxmRIjITEfjlu_JfzcBArYwMd7A_q_J6bpmRyOJonT3VoXnDag%3D%3D?uid=0&amp;filename=762%20%5B%D0%BF%D1%80%D0%B5%D0%BE%D0%B1%D1%80%D0%B0%D0%B7%D0%BE%D0%B2%D0%B0%D0%BD%D0%BD%D1%8B%D0%B9%5D.png&amp;disposition=inline&amp;hash=&amp;limit=0&amp;content_type=image%2Fpng&amp;owner_uid=0&amp;tknv=v2&amp;size=1211x499"/>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8438" name="AutoShape 6" descr="https://2.downloader.disk.yandex.ru/preview/b601851e23c5896af476418d91d4771ed2af5baa2342ebc3f13dd94309ea1cb1/5ea2bbbe/7E9ggYqCn1le80GqeDUd5dtwvvfMql2j9O1RWu2kzR-tRuUVlEyut7de-HOBIJ7Tq_J6bpmRyOJonT3VoXnDag%3D%3D?uid=0&amp;filename=shutterstock_261462944%20%5B%D0%BF%D1%80%D0%B5%D0%BE%D0%B1%D1%80%D0%B0%D0%B7%D0%BE%D0%B2%D0%B0%D0%BD%D0%BD%D1%8B%D0%B9%5D.png&amp;disposition=inline&amp;hash=&amp;limit=0&amp;content_type=image%2Fpng&amp;owner_uid=0&amp;tknv=v2&amp;size=1211x499"/>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8439" name="Picture 7" descr="C:\Users\Лена\Downloads\—Pngtree—carefree young children playing on_3562546.png"/>
          <p:cNvPicPr>
            <a:picLocks noChangeAspect="1" noChangeArrowheads="1"/>
          </p:cNvPicPr>
          <p:nvPr/>
        </p:nvPicPr>
        <p:blipFill>
          <a:blip r:embed="rId3" cstate="print"/>
          <a:srcRect/>
          <a:stretch>
            <a:fillRect/>
          </a:stretch>
        </p:blipFill>
        <p:spPr bwMode="auto">
          <a:xfrm>
            <a:off x="1916832" y="6516216"/>
            <a:ext cx="2627784" cy="2627784"/>
          </a:xfrm>
          <a:prstGeom prst="rect">
            <a:avLst/>
          </a:prstGeom>
          <a:noFill/>
        </p:spPr>
      </p:pic>
      <p:pic>
        <p:nvPicPr>
          <p:cNvPr id="10" name="Picture 20" descr="Картинки по запросу &quot;дети логотип пнг&quo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589240" y="0"/>
            <a:ext cx="1017240" cy="677015"/>
          </a:xfrm>
          <a:prstGeom prst="rect">
            <a:avLst/>
          </a:prstGeom>
          <a:noFill/>
        </p:spPr>
      </p:pic>
      <p:sp>
        <p:nvSpPr>
          <p:cNvPr id="11" name="TextBox 10"/>
          <p:cNvSpPr txBox="1"/>
          <p:nvPr/>
        </p:nvSpPr>
        <p:spPr>
          <a:xfrm>
            <a:off x="0" y="8836223"/>
            <a:ext cx="720080" cy="307777"/>
          </a:xfrm>
          <a:prstGeom prst="rect">
            <a:avLst/>
          </a:prstGeom>
          <a:noFill/>
        </p:spPr>
        <p:txBody>
          <a:bodyPr wrap="square" rtlCol="0">
            <a:spAutoFit/>
          </a:bodyPr>
          <a:lstStyle/>
          <a:p>
            <a:r>
              <a:rPr lang="ru-RU"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О.К. </a:t>
            </a:r>
            <a:endParaRPr lang="ru-RU" sz="1400"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Презентация к уроку на тему: Шаблоны презентаций по ИЗО ..."/>
          <p:cNvPicPr>
            <a:picLocks noChangeAspect="1" noChangeArrowheads="1"/>
          </p:cNvPicPr>
          <p:nvPr/>
        </p:nvPicPr>
        <p:blipFill>
          <a:blip r:embed="rId2" cstate="print"/>
          <a:srcRect/>
          <a:stretch>
            <a:fillRect/>
          </a:stretch>
        </p:blipFill>
        <p:spPr bwMode="auto">
          <a:xfrm rot="5400000">
            <a:off x="-1143000" y="1143000"/>
            <a:ext cx="9144000" cy="6858000"/>
          </a:xfrm>
          <a:prstGeom prst="rect">
            <a:avLst/>
          </a:prstGeom>
          <a:noFill/>
        </p:spPr>
      </p:pic>
      <p:sp>
        <p:nvSpPr>
          <p:cNvPr id="5" name="Прямоугольник 4"/>
          <p:cNvSpPr/>
          <p:nvPr/>
        </p:nvSpPr>
        <p:spPr>
          <a:xfrm>
            <a:off x="260648" y="971600"/>
            <a:ext cx="6264696" cy="6463308"/>
          </a:xfrm>
          <a:prstGeom prst="rect">
            <a:avLst/>
          </a:prstGeom>
        </p:spPr>
        <p:txBody>
          <a:bodyPr wrap="square">
            <a:spAutoFit/>
          </a:bodyPr>
          <a:lstStyle/>
          <a:p>
            <a:r>
              <a:rPr lang="uk-UA" b="1" dirty="0" smtClean="0"/>
              <a:t>Мовленнєвий розвиток: </a:t>
            </a:r>
            <a:endParaRPr lang="uk-UA" dirty="0"/>
          </a:p>
          <a:p>
            <a:pPr>
              <a:buFont typeface="Wingdings" pitchFamily="2" charset="2"/>
              <a:buChar char="ü"/>
            </a:pPr>
            <a:r>
              <a:rPr lang="uk-UA" dirty="0" smtClean="0"/>
              <a:t>Чи може дитина назвати основні предмети, які її оточують? </a:t>
            </a:r>
            <a:endParaRPr lang="uk-UA" dirty="0" err="1"/>
          </a:p>
          <a:p>
            <a:pPr>
              <a:buFont typeface="Wingdings" pitchFamily="2" charset="2"/>
              <a:buChar char="ü"/>
            </a:pPr>
            <a:r>
              <a:rPr lang="uk-UA" dirty="0" smtClean="0"/>
              <a:t>Чи легко дитині відповідати на запитання дорослих? </a:t>
            </a:r>
            <a:endParaRPr lang="uk-UA" dirty="0" err="1"/>
          </a:p>
          <a:p>
            <a:pPr>
              <a:buFont typeface="Wingdings" pitchFamily="2" charset="2"/>
              <a:buChar char="ü"/>
            </a:pPr>
            <a:r>
              <a:rPr lang="uk-UA" dirty="0" smtClean="0"/>
              <a:t>Чи може дитина пояснити призначення побутових речей, як от: пилосос, лійка, стіл тощо? </a:t>
            </a:r>
            <a:endParaRPr lang="uk-UA" dirty="0" err="1"/>
          </a:p>
          <a:p>
            <a:pPr>
              <a:buFont typeface="Wingdings" pitchFamily="2" charset="2"/>
              <a:buChar char="ü"/>
            </a:pPr>
            <a:r>
              <a:rPr lang="uk-UA" dirty="0" smtClean="0"/>
              <a:t>Чи може дитина пояснити, де розміщено певні предмети: над столом, під ліжком, за стільцем, на підлозі, біля стіни тощо? </a:t>
            </a:r>
            <a:endParaRPr lang="uk-UA" dirty="0" err="1"/>
          </a:p>
          <a:p>
            <a:pPr>
              <a:buFont typeface="Wingdings" pitchFamily="2" charset="2"/>
              <a:buChar char="ü"/>
            </a:pPr>
            <a:r>
              <a:rPr lang="uk-UA" dirty="0" smtClean="0"/>
              <a:t>Чи може дитина розповісти історію, описати випадок, що стався з нею? </a:t>
            </a:r>
            <a:endParaRPr lang="uk-UA" dirty="0" err="1"/>
          </a:p>
          <a:p>
            <a:pPr>
              <a:buFont typeface="Wingdings" pitchFamily="2" charset="2"/>
              <a:buChar char="ü"/>
            </a:pPr>
            <a:r>
              <a:rPr lang="uk-UA" dirty="0" smtClean="0"/>
              <a:t>Чи чітко дитина вимовляє слова, звуки? </a:t>
            </a:r>
            <a:endParaRPr lang="uk-UA" dirty="0" err="1"/>
          </a:p>
          <a:p>
            <a:pPr>
              <a:buFont typeface="Wingdings" pitchFamily="2" charset="2"/>
              <a:buChar char="ü"/>
            </a:pPr>
            <a:r>
              <a:rPr lang="uk-UA" dirty="0" smtClean="0"/>
              <a:t>Чи вміє дитина утворювати різні граматичні форми слів? </a:t>
            </a:r>
            <a:r>
              <a:rPr lang="uk-UA" b="1" dirty="0" smtClean="0"/>
              <a:t>Емоційний розвиток: </a:t>
            </a:r>
            <a:endParaRPr lang="uk-UA" dirty="0"/>
          </a:p>
          <a:p>
            <a:pPr>
              <a:buFont typeface="Wingdings" pitchFamily="2" charset="2"/>
              <a:buChar char="ü"/>
            </a:pPr>
            <a:r>
              <a:rPr lang="uk-UA" dirty="0" smtClean="0"/>
              <a:t>Чи весела дитина (удома та в колі товаришів)? </a:t>
            </a:r>
            <a:endParaRPr lang="uk-UA" dirty="0" err="1"/>
          </a:p>
          <a:p>
            <a:pPr>
              <a:buFont typeface="Wingdings" pitchFamily="2" charset="2"/>
              <a:buChar char="ü"/>
            </a:pPr>
            <a:r>
              <a:rPr lang="uk-UA" dirty="0" smtClean="0"/>
              <a:t>Чи сформувався в дитини образ себе як людини, яка багато чого може? </a:t>
            </a:r>
            <a:endParaRPr lang="uk-UA" dirty="0" err="1"/>
          </a:p>
          <a:p>
            <a:pPr>
              <a:buFont typeface="Wingdings" pitchFamily="2" charset="2"/>
              <a:buChar char="ü"/>
            </a:pPr>
            <a:r>
              <a:rPr lang="uk-UA" dirty="0" smtClean="0"/>
              <a:t>Чи легко дитині </a:t>
            </a:r>
            <a:r>
              <a:rPr lang="uk-UA" dirty="0" err="1" smtClean="0"/>
              <a:t>підлаштуватися</a:t>
            </a:r>
            <a:r>
              <a:rPr lang="uk-UA" dirty="0" smtClean="0"/>
              <a:t> до змін у звичному розпорядку дня, «переключатися» з одного завдання на інше? </a:t>
            </a:r>
            <a:endParaRPr lang="uk-UA" dirty="0" err="1"/>
          </a:p>
          <a:p>
            <a:pPr>
              <a:buFont typeface="Wingdings" pitchFamily="2" charset="2"/>
              <a:buChar char="ü"/>
            </a:pPr>
            <a:r>
              <a:rPr lang="uk-UA" dirty="0" smtClean="0"/>
              <a:t>Чи здатна дитина працювати самостійно, змагатися у виконанні завдань з іншими дітьми? </a:t>
            </a:r>
            <a:endParaRPr lang="uk-UA" dirty="0" err="1"/>
          </a:p>
          <a:p>
            <a:pPr>
              <a:buFont typeface="Wingdings" pitchFamily="2" charset="2"/>
              <a:buChar char="ü"/>
            </a:pPr>
            <a:r>
              <a:rPr lang="uk-UA" dirty="0" smtClean="0"/>
              <a:t>Чи бадьора та зацікавлена дитина?</a:t>
            </a:r>
            <a:r>
              <a:rPr lang="ru-RU" dirty="0" smtClean="0"/>
              <a:t/>
            </a:r>
            <a:br>
              <a:rPr lang="ru-RU" dirty="0" smtClean="0"/>
            </a:br>
            <a:endParaRPr lang="ru-RU" dirty="0"/>
          </a:p>
        </p:txBody>
      </p:sp>
      <p:pic>
        <p:nvPicPr>
          <p:cNvPr id="17409" name="Picture 1" descr="C:\Users\Лена\Desktop\shutterstock_261462944 [преобразованный].png"/>
          <p:cNvPicPr>
            <a:picLocks noChangeAspect="1" noChangeArrowheads="1"/>
          </p:cNvPicPr>
          <p:nvPr/>
        </p:nvPicPr>
        <p:blipFill>
          <a:blip r:embed="rId3" cstate="print"/>
          <a:srcRect/>
          <a:stretch>
            <a:fillRect/>
          </a:stretch>
        </p:blipFill>
        <p:spPr bwMode="auto">
          <a:xfrm>
            <a:off x="4797152" y="6588224"/>
            <a:ext cx="1628998" cy="2555776"/>
          </a:xfrm>
          <a:prstGeom prst="rect">
            <a:avLst/>
          </a:prstGeom>
          <a:noFill/>
        </p:spPr>
      </p:pic>
      <p:pic>
        <p:nvPicPr>
          <p:cNvPr id="7" name="Picture 20" descr="Картинки по запросу &quot;дети логотип пнг&quo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589240" y="0"/>
            <a:ext cx="1017240" cy="677015"/>
          </a:xfrm>
          <a:prstGeom prst="rect">
            <a:avLst/>
          </a:prstGeom>
          <a:noFill/>
        </p:spPr>
      </p:pic>
      <p:sp>
        <p:nvSpPr>
          <p:cNvPr id="8" name="TextBox 7"/>
          <p:cNvSpPr txBox="1"/>
          <p:nvPr/>
        </p:nvSpPr>
        <p:spPr>
          <a:xfrm>
            <a:off x="0" y="8836223"/>
            <a:ext cx="720080" cy="307777"/>
          </a:xfrm>
          <a:prstGeom prst="rect">
            <a:avLst/>
          </a:prstGeom>
          <a:noFill/>
        </p:spPr>
        <p:txBody>
          <a:bodyPr wrap="square" rtlCol="0">
            <a:spAutoFit/>
          </a:bodyPr>
          <a:lstStyle/>
          <a:p>
            <a:r>
              <a:rPr lang="ru-RU"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О.К. </a:t>
            </a:r>
            <a:endParaRPr lang="ru-RU" sz="1400" b="1"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Презентация к уроку на тему: Шаблоны презентаций по ИЗО ..."/>
          <p:cNvPicPr>
            <a:picLocks noChangeAspect="1" noChangeArrowheads="1"/>
          </p:cNvPicPr>
          <p:nvPr/>
        </p:nvPicPr>
        <p:blipFill>
          <a:blip r:embed="rId2" cstate="print"/>
          <a:srcRect/>
          <a:stretch>
            <a:fillRect/>
          </a:stretch>
        </p:blipFill>
        <p:spPr bwMode="auto">
          <a:xfrm rot="5400000">
            <a:off x="-1143000" y="1143000"/>
            <a:ext cx="9144000" cy="6858000"/>
          </a:xfrm>
          <a:prstGeom prst="rect">
            <a:avLst/>
          </a:prstGeom>
          <a:noFill/>
        </p:spPr>
      </p:pic>
      <p:sp>
        <p:nvSpPr>
          <p:cNvPr id="5" name="Прямоугольник 4"/>
          <p:cNvSpPr/>
          <p:nvPr/>
        </p:nvSpPr>
        <p:spPr>
          <a:xfrm>
            <a:off x="332656" y="899592"/>
            <a:ext cx="6192688" cy="6463308"/>
          </a:xfrm>
          <a:prstGeom prst="rect">
            <a:avLst/>
          </a:prstGeom>
        </p:spPr>
        <p:txBody>
          <a:bodyPr wrap="square">
            <a:spAutoFit/>
          </a:bodyPr>
          <a:lstStyle/>
          <a:p>
            <a:r>
              <a:rPr lang="uk-UA" b="1" dirty="0" smtClean="0"/>
              <a:t>Емоційний розвиток: </a:t>
            </a:r>
          </a:p>
          <a:p>
            <a:pPr>
              <a:buFont typeface="Wingdings" pitchFamily="2" charset="2"/>
              <a:buChar char="ü"/>
            </a:pPr>
            <a:r>
              <a:rPr lang="uk-UA" dirty="0" smtClean="0"/>
              <a:t>Чи весела дитина (удома та в колі товаришів)? </a:t>
            </a:r>
            <a:endParaRPr lang="uk-UA" dirty="0" err="1"/>
          </a:p>
          <a:p>
            <a:pPr>
              <a:buFont typeface="Wingdings" pitchFamily="2" charset="2"/>
              <a:buChar char="ü"/>
            </a:pPr>
            <a:r>
              <a:rPr lang="uk-UA" dirty="0" smtClean="0"/>
              <a:t>Чи сформувався в дитини образ себе як людини, яка багато чого може? </a:t>
            </a:r>
            <a:endParaRPr lang="uk-UA" dirty="0" err="1"/>
          </a:p>
          <a:p>
            <a:pPr>
              <a:buFont typeface="Wingdings" pitchFamily="2" charset="2"/>
              <a:buChar char="ü"/>
            </a:pPr>
            <a:r>
              <a:rPr lang="uk-UA" dirty="0" smtClean="0"/>
              <a:t>Чи легко дитині </a:t>
            </a:r>
            <a:r>
              <a:rPr lang="uk-UA" dirty="0" err="1" smtClean="0"/>
              <a:t>підлаштуватися</a:t>
            </a:r>
            <a:r>
              <a:rPr lang="uk-UA" dirty="0" smtClean="0"/>
              <a:t> до змін у звичному розпорядку дня, «переключатися» з одного завдання на інше? </a:t>
            </a:r>
            <a:endParaRPr lang="uk-UA" dirty="0" err="1"/>
          </a:p>
          <a:p>
            <a:pPr>
              <a:buFont typeface="Wingdings" pitchFamily="2" charset="2"/>
              <a:buChar char="ü"/>
            </a:pPr>
            <a:r>
              <a:rPr lang="uk-UA" dirty="0" smtClean="0"/>
              <a:t>Чи здатна дитина працювати самостійно, змагатися у виконанні завдань з іншими дітьми? </a:t>
            </a:r>
            <a:endParaRPr lang="uk-UA" dirty="0" err="1"/>
          </a:p>
          <a:p>
            <a:pPr>
              <a:buFont typeface="Wingdings" pitchFamily="2" charset="2"/>
              <a:buChar char="ü"/>
            </a:pPr>
            <a:r>
              <a:rPr lang="uk-UA" dirty="0" smtClean="0"/>
              <a:t>Чи бадьора та зацікавлена дитина? </a:t>
            </a:r>
          </a:p>
          <a:p>
            <a:r>
              <a:rPr lang="uk-UA" b="1" dirty="0" smtClean="0"/>
              <a:t>Фізичний розвиток: </a:t>
            </a:r>
            <a:endParaRPr lang="uk-UA" b="1" dirty="0"/>
          </a:p>
          <a:p>
            <a:pPr>
              <a:buFont typeface="Wingdings" pitchFamily="2" charset="2"/>
              <a:buChar char="ü"/>
            </a:pPr>
            <a:r>
              <a:rPr lang="uk-UA" dirty="0" smtClean="0"/>
              <a:t>Чи добре дитина чує? </a:t>
            </a:r>
            <a:endParaRPr lang="uk-UA" dirty="0" err="1"/>
          </a:p>
          <a:p>
            <a:pPr>
              <a:buFont typeface="Wingdings" pitchFamily="2" charset="2"/>
              <a:buChar char="ü"/>
            </a:pPr>
            <a:r>
              <a:rPr lang="uk-UA" dirty="0" smtClean="0"/>
              <a:t>Чи добре вона бачить? Пам'ятайте, що навіть незначне, вчасно не скореговане зни­ження зору в дитини може стати причиною </a:t>
            </a:r>
            <a:r>
              <a:rPr lang="uk-UA" dirty="0" err="1" smtClean="0"/>
              <a:t>невстигання</a:t>
            </a:r>
            <a:r>
              <a:rPr lang="uk-UA" dirty="0" smtClean="0"/>
              <a:t> в навчанні, а надалі - призвести до зниження самооцінки, проблем у поведінці. </a:t>
            </a:r>
            <a:endParaRPr lang="uk-UA" dirty="0" err="1"/>
          </a:p>
          <a:p>
            <a:pPr>
              <a:buFont typeface="Wingdings" pitchFamily="2" charset="2"/>
              <a:buChar char="ü"/>
            </a:pPr>
            <a:r>
              <a:rPr lang="uk-UA" dirty="0" smtClean="0"/>
              <a:t>Чи здатна дитина посидіти спокійно впродовж певного часу? </a:t>
            </a:r>
            <a:endParaRPr lang="uk-UA" dirty="0" err="1"/>
          </a:p>
          <a:p>
            <a:pPr>
              <a:buFont typeface="Wingdings" pitchFamily="2" charset="2"/>
              <a:buChar char="ü"/>
            </a:pPr>
            <a:r>
              <a:rPr lang="uk-UA" dirty="0" smtClean="0"/>
              <a:t>Чи розвинена в дитини координація моторних навичок? Наприклад, чи може вона вільно гратися м'ячем, стрибати, спускатися та підніматися сходами? За потреби про­консультуйтеся у дитячого невролога. </a:t>
            </a:r>
            <a:endParaRPr lang="uk-UA" dirty="0" err="1"/>
          </a:p>
          <a:p>
            <a:pPr>
              <a:buFont typeface="Wingdings" pitchFamily="2" charset="2"/>
              <a:buChar char="ü"/>
            </a:pPr>
            <a:r>
              <a:rPr lang="uk-UA" dirty="0" smtClean="0"/>
              <a:t>Чи здорова, активна та бадьора дитина?</a:t>
            </a:r>
            <a:endParaRPr lang="uk-UA" dirty="0"/>
          </a:p>
        </p:txBody>
      </p:sp>
      <p:pic>
        <p:nvPicPr>
          <p:cNvPr id="16385" name="Picture 1" descr="C:\Users\Лена\Desktop\5.png"/>
          <p:cNvPicPr>
            <a:picLocks noChangeAspect="1" noChangeArrowheads="1"/>
          </p:cNvPicPr>
          <p:nvPr/>
        </p:nvPicPr>
        <p:blipFill>
          <a:blip r:embed="rId3" cstate="print"/>
          <a:srcRect/>
          <a:stretch>
            <a:fillRect/>
          </a:stretch>
        </p:blipFill>
        <p:spPr bwMode="auto">
          <a:xfrm flipH="1">
            <a:off x="4869160" y="6300192"/>
            <a:ext cx="1575839" cy="3096344"/>
          </a:xfrm>
          <a:prstGeom prst="rect">
            <a:avLst/>
          </a:prstGeom>
          <a:noFill/>
        </p:spPr>
      </p:pic>
      <p:pic>
        <p:nvPicPr>
          <p:cNvPr id="7" name="Picture 20" descr="Картинки по запросу &quot;дети логотип пнг&quo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589240" y="0"/>
            <a:ext cx="1017240" cy="677015"/>
          </a:xfrm>
          <a:prstGeom prst="rect">
            <a:avLst/>
          </a:prstGeom>
          <a:noFill/>
        </p:spPr>
      </p:pic>
      <p:sp>
        <p:nvSpPr>
          <p:cNvPr id="8" name="TextBox 7"/>
          <p:cNvSpPr txBox="1"/>
          <p:nvPr/>
        </p:nvSpPr>
        <p:spPr>
          <a:xfrm>
            <a:off x="0" y="8836223"/>
            <a:ext cx="720080" cy="307777"/>
          </a:xfrm>
          <a:prstGeom prst="rect">
            <a:avLst/>
          </a:prstGeom>
          <a:noFill/>
        </p:spPr>
        <p:txBody>
          <a:bodyPr wrap="square" rtlCol="0">
            <a:spAutoFit/>
          </a:bodyPr>
          <a:lstStyle/>
          <a:p>
            <a:r>
              <a:rPr lang="ru-RU"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О.К. </a:t>
            </a:r>
            <a:endParaRPr lang="ru-RU" sz="1400" b="1" dirty="0">
              <a:solidFill>
                <a:schemeClr val="bg1"/>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1802</Words>
  <Application>Microsoft Office PowerPoint</Application>
  <PresentationFormat>Экран (4:3)</PresentationFormat>
  <Paragraphs>99</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 Windows</dc:creator>
  <cp:lastModifiedBy>Пользователь Windows</cp:lastModifiedBy>
  <cp:revision>18</cp:revision>
  <dcterms:created xsi:type="dcterms:W3CDTF">2020-04-24T05:03:04Z</dcterms:created>
  <dcterms:modified xsi:type="dcterms:W3CDTF">2020-04-24T06:28:54Z</dcterms:modified>
</cp:coreProperties>
</file>