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3" r:id="rId18"/>
    <p:sldId id="274" r:id="rId19"/>
    <p:sldId id="276" r:id="rId20"/>
    <p:sldId id="275" r:id="rId21"/>
    <p:sldId id="277" r:id="rId22"/>
    <p:sldId id="278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2B628-2BEF-413C-AD9D-7155871FD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1FBB36F-E6FE-4CF8-AF7B-B19A0E669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11549E-6908-47E0-9062-133071D8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2D389F-1E9D-40DA-B777-18B91776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D7862-3182-4138-B646-87251B87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872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B6B5D-67DC-43C4-BF1F-36D7F414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CD28292-5692-427F-B092-D1382C96F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C9A153-4FD0-49C9-A5B8-9ED35F3DE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41D54EB-425B-478F-9D9D-DF397D14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7FAD1C-AF2B-41A0-99BA-1D4051F7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285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1020F01-2651-42FC-A4CA-AB4F1E816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839F76E-9E8F-4921-A974-335CC3DC2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D780AF1-5EA3-41CD-BCBE-61F04FBD3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25E653-C17C-4D22-BAFF-AEFA6537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CC0577-A94C-4C72-BD9E-A8AC5D7E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469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8A4C5-4801-451C-AE68-EF684080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08A290A-5E47-4874-9605-B0B00194B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469A723-0092-4865-B40C-64B47D2F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CA9775-BA84-4174-9871-C05313A2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9AFE9D-4979-4B5C-B1A6-BA831341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941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05D7F-BB66-44CE-B6C6-C867D0B5C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B2D680D-D30E-4EA1-9EBC-190F6AFE6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BE4889-35D5-45D2-B843-0992DDA4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30C9A9-F01E-4A41-89DF-4EBA5984F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22ED96-F586-4D77-98CA-5566CA95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5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F716C-D7B1-4ADE-87EE-C249ED15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85CAF4-3355-4D33-A2C3-0B27B14CD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EDBF01B-5836-4F13-B7B1-3C982DB22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735C2E-DE9D-4502-A0A4-6C3CD2AF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10891A-6433-40AE-86A2-28E34390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340DD99-6DC9-4EF7-A623-FE6D0674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148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10763-9CA8-42F7-83A2-FC382CD5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D7B8F0-0D7C-4095-B946-A82B66173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AA4B927-B9B0-4D32-8396-7DDE75EB2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2253DC5-8823-4CE7-8B7E-D4261EC2B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7673F32-E030-4060-8912-BFDBFDAA1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386E244-CE40-46E6-8D62-AD57E4CA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3444D00-8A59-45B1-9E7E-EE53BC38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4F1A7F0-509B-4E96-926B-0CF19C26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631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577F1-12DA-4541-9CFD-DB49AF85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DDF8A66-54F2-42E5-97FE-BF484A7E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75EFD32-F54E-4716-B6CC-4A71CB4A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7FDCB1-07C3-43AE-810C-30F20DBB2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2001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7EF3178-BAB7-40A4-B27C-A5BD34564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0041E0F-74A7-4A98-A78B-70FD9F3E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959535-FE71-4718-91C0-21DF5059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32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E70EA-109E-4801-B6C4-6EAD5F35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3F1968-2D9A-436E-9BA1-905D0F763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A284D7D-6C44-426C-9F20-32168AED2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4DF6B3D-FB62-4C1F-8ABF-1814E1008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7D511F5-7583-4B33-8B06-8BE6791BE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CE747B-E5CF-4CBD-A676-49105563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756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DF2DD-961E-4251-8E37-3AD36CFD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BB0C018-ECC2-4988-87E5-9386F37001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880B7B-2C88-42A5-AC53-BF29593D2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B33D2C-39B0-480D-BCA4-E6C14EEC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1C63788-9874-4311-8944-D96D556E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950ADE-CA59-496D-831B-836A82F4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622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AD3AA5-BEC4-4AEF-9910-5734D8DE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EF0E730-2AD6-446B-82CA-D2F8D482A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11E5D5-0F66-41FF-A6FF-F9FC9A769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1B18D-74F3-407C-B17C-C35FA200998C}" type="datetimeFigureOut">
              <a:rPr lang="uk-UA" smtClean="0"/>
              <a:t>30.05.2022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50E6F0-D08C-4E20-ACC1-3032D7796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AE2DEB-87B0-4E15-9DBF-833405B9A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22CB-253A-45BF-B474-230A8BC62E4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86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youtube.com/channe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9CCACFF0-79DF-4D19-B579-890AC8C1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D76C3F-003B-4220-8D3C-6DA6E19D43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4571" r="5045"/>
          <a:stretch/>
        </p:blipFill>
        <p:spPr>
          <a:xfrm>
            <a:off x="-92279" y="-2081226"/>
            <a:ext cx="12192000" cy="9387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0DB59-BED3-4EA2-B165-07E705F1E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25" y="-836350"/>
            <a:ext cx="9144000" cy="2387600"/>
          </a:xfrm>
        </p:spPr>
        <p:txBody>
          <a:bodyPr>
            <a:normAutofit/>
          </a:bodyPr>
          <a:lstStyle/>
          <a:p>
            <a:r>
              <a:rPr lang="uk-UA" sz="9600" b="1" i="1" dirty="0">
                <a:solidFill>
                  <a:srgbClr val="002060"/>
                </a:solidFill>
              </a:rPr>
              <a:t>ЗВІТ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2C3DE32-113C-41C7-AF05-BE1BD2DF1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48" y="4460497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uk-UA" sz="2800" b="1" i="1" dirty="0">
                <a:solidFill>
                  <a:srgbClr val="002060"/>
                </a:solidFill>
              </a:rPr>
              <a:t>Завідувача Закладу дошкільної освіти (ясла-садок) </a:t>
            </a:r>
          </a:p>
          <a:p>
            <a:r>
              <a:rPr lang="uk-UA" sz="2800" b="1" i="1" dirty="0">
                <a:solidFill>
                  <a:srgbClr val="002060"/>
                </a:solidFill>
              </a:rPr>
              <a:t>№ 9 «Світлячок» Сумської міської ради </a:t>
            </a:r>
          </a:p>
          <a:p>
            <a:r>
              <a:rPr lang="uk-UA" sz="2800" b="1" i="1" dirty="0">
                <a:solidFill>
                  <a:srgbClr val="002060"/>
                </a:solidFill>
              </a:rPr>
              <a:t>Логвиненко Оксани Анатоліївни по підсумкам роботи за 2021 - 2022 навчальний рік перед педагогічним колективом та громадськістю</a:t>
            </a:r>
            <a:endParaRPr lang="uk-UA" sz="2800" i="1" dirty="0">
              <a:solidFill>
                <a:srgbClr val="002060"/>
              </a:solidFill>
            </a:endParaRPr>
          </a:p>
          <a:p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A1F94898-7BC1-4AD7-8F58-80166460D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" t="11852" r="20000" b="13481"/>
          <a:stretch/>
        </p:blipFill>
        <p:spPr bwMode="auto">
          <a:xfrm>
            <a:off x="10413999" y="93662"/>
            <a:ext cx="1422401" cy="160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7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C0C27DFC-3888-46DC-BC23-3F2ED35F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" y="10008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00884293-D2D5-4017-A199-2F0FA5194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323001" y="221227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DA2C7EB-FCCB-4874-9282-E1A671414B58}"/>
              </a:ext>
            </a:extLst>
          </p:cNvPr>
          <p:cNvSpPr/>
          <p:nvPr/>
        </p:nvSpPr>
        <p:spPr>
          <a:xfrm>
            <a:off x="484814" y="691433"/>
            <a:ext cx="108738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Будівля Закладу дошкільної освіти (ясла-садок) № 9 «Світлячок» Сумської міської ради </a:t>
            </a:r>
          </a:p>
          <a:p>
            <a:pPr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три поверхова, загальною площею 5370,1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Стан будівлі задовільний. </a:t>
            </a:r>
          </a:p>
          <a:p>
            <a:pPr algn="just">
              <a:spcAft>
                <a:spcPts val="0"/>
              </a:spcAft>
            </a:pP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приміщені облаштовано наступні кімнати: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зал музичних занять,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ігрові кімнати групових приміщень (кількість кімнат – 8),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спальні кімнати групових приміщень (кількість кімнат - 8),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приміщення роздягальні (кількість приміщень – 8),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групове приміщення санвузлів (кількість приміщень – 8),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приміщення харчоблоку,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приміщення басейну,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медичний кабінет, ізолятор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приміщення медичної палати,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фізкультурна зала,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окрема ігрова кімната. </a:t>
            </a:r>
          </a:p>
          <a:p>
            <a:pPr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третьому поверсі обладнано навчальну кімнату, яка забезпечена комп’ютерною технікою: ноутбуком, підключеного до мережі Інтернет, мультимедійним проектором та принтером.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872D4D-AAA1-48DD-9C2F-87A0193B2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77" y="2211640"/>
            <a:ext cx="4376818" cy="2461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38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B646B3BE-DD57-44C6-A44F-E2B2DEDEC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slider7">
            <a:extLst>
              <a:ext uri="{FF2B5EF4-FFF2-40B4-BE49-F238E27FC236}">
                <a16:creationId xmlns:a16="http://schemas.microsoft.com/office/drawing/2014/main" id="{F96AD5F8-3806-442A-856C-17BB7DF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4"/>
          <a:stretch/>
        </p:blipFill>
        <p:spPr bwMode="auto">
          <a:xfrm>
            <a:off x="2676758" y="3784600"/>
            <a:ext cx="7143750" cy="307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slider6">
            <a:extLst>
              <a:ext uri="{FF2B5EF4-FFF2-40B4-BE49-F238E27FC236}">
                <a16:creationId xmlns:a16="http://schemas.microsoft.com/office/drawing/2014/main" id="{CE020C28-21E2-4733-92BA-F0EC981B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87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slider4">
            <a:extLst>
              <a:ext uri="{FF2B5EF4-FFF2-40B4-BE49-F238E27FC236}">
                <a16:creationId xmlns:a16="http://schemas.microsoft.com/office/drawing/2014/main" id="{67B6DAEC-5834-42B3-9E0B-5A50A414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0"/>
            <a:ext cx="5181601" cy="387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82072463-BA1E-4543-A313-27F2AD829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5346700" y="158892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4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0F1C186A-2874-43CE-B92F-EBA9E621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88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8F4AF2-E0AC-4CAB-9574-9BDE6CDE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10" y="2634144"/>
            <a:ext cx="5359941" cy="401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3DC4A-F6FB-45D0-A634-ECF16757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887" y="-1535630"/>
            <a:ext cx="4771746" cy="90221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9218" name="Picture 2" descr="slider3">
            <a:extLst>
              <a:ext uri="{FF2B5EF4-FFF2-40B4-BE49-F238E27FC236}">
                <a16:creationId xmlns:a16="http://schemas.microsoft.com/office/drawing/2014/main" id="{6A9AB306-9938-4D58-8C68-A950E0E89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47" y="682589"/>
            <a:ext cx="6107186" cy="3536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E36E1917-04E7-465F-8714-ECD6CB038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581313" y="5189873"/>
            <a:ext cx="1095697" cy="115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lider2">
            <a:extLst>
              <a:ext uri="{FF2B5EF4-FFF2-40B4-BE49-F238E27FC236}">
                <a16:creationId xmlns:a16="http://schemas.microsoft.com/office/drawing/2014/main" id="{132B1085-8245-483C-A07E-69B4B7F5A5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8" y="78066"/>
            <a:ext cx="5817297" cy="3536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8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5A11A59A-2FF5-4E38-B3A6-02116A45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CB83A5E-BA44-499F-BBD4-E1C37F0994B4}"/>
              </a:ext>
            </a:extLst>
          </p:cNvPr>
          <p:cNvSpPr/>
          <p:nvPr/>
        </p:nvSpPr>
        <p:spPr>
          <a:xfrm>
            <a:off x="495554" y="11013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своєму веб-сайті Заклад дошкільної освіти (ясла- садок) № 9 «Світлячок» Сумської міської ради забезпечує відкритий доступ до інформації та документів, передбачених статтею 30 Закону України «Про освіту».</a:t>
            </a:r>
            <a:endParaRPr lang="uk-U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23C23BD-13E7-4930-8B39-0D27CE3B0182}"/>
              </a:ext>
            </a:extLst>
          </p:cNvPr>
          <p:cNvSpPr/>
          <p:nvPr/>
        </p:nvSpPr>
        <p:spPr>
          <a:xfrm>
            <a:off x="9192229" y="5058558"/>
            <a:ext cx="2094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http://zdo9.sumy.ua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965D1B-3969-4270-9D9A-03A6B3A6A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08" t="6481" r="23124" b="50000"/>
          <a:stretch/>
        </p:blipFill>
        <p:spPr>
          <a:xfrm>
            <a:off x="6591554" y="1449329"/>
            <a:ext cx="4978146" cy="224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154AAD9C-A984-4964-AFFC-85858F032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1040028" y="105916"/>
            <a:ext cx="1059344" cy="111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A1EDDC-C42C-4E22-8099-728F8C5C41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38" t="14091" r="10416" b="21816"/>
          <a:stretch/>
        </p:blipFill>
        <p:spPr>
          <a:xfrm>
            <a:off x="217344" y="2449585"/>
            <a:ext cx="5174446" cy="2717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91EF2E-59D0-41BA-80C9-E94D7919F5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13" t="11399" r="26404" b="25993"/>
          <a:stretch/>
        </p:blipFill>
        <p:spPr>
          <a:xfrm>
            <a:off x="4953026" y="3627590"/>
            <a:ext cx="3893194" cy="282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EB32968C-13A7-4AE2-8C89-E2659637A59F}"/>
              </a:ext>
            </a:extLst>
          </p:cNvPr>
          <p:cNvSpPr/>
          <p:nvPr/>
        </p:nvSpPr>
        <p:spPr>
          <a:xfrm>
            <a:off x="8785263" y="5564627"/>
            <a:ext cx="3406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https://www.facebook.com/ЗДО9-Світлячок-Сумської-міської-ради-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C593EDB-2F35-4D37-90B4-A52C1E177EFC}"/>
              </a:ext>
            </a:extLst>
          </p:cNvPr>
          <p:cNvSpPr/>
          <p:nvPr/>
        </p:nvSpPr>
        <p:spPr>
          <a:xfrm>
            <a:off x="8785263" y="4589316"/>
            <a:ext cx="3347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70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E3883094-7D7F-4AF6-99BB-C06B3363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27D10AA-684E-4043-8974-8C4C47E14F5F}"/>
              </a:ext>
            </a:extLst>
          </p:cNvPr>
          <p:cNvSpPr/>
          <p:nvPr/>
        </p:nvSpPr>
        <p:spPr>
          <a:xfrm>
            <a:off x="2065568" y="201297"/>
            <a:ext cx="6096000" cy="25355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Харчоблок закладу на 100 % забезпечений необхідним інвентарем та обладнанням: електроплитою, холодильним обладнанням, м’ясорубками, електричними вагами, електричним харчовим термометром, кухонним посудом, виробничими столами, миючими ваннами. Увесь наявний інвентар і обладнання в робочому стані. </a:t>
            </a:r>
            <a:endParaRPr lang="uk-U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C3E889-DD56-4966-AE15-DA96260E7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80"/>
          <a:stretch/>
        </p:blipFill>
        <p:spPr>
          <a:xfrm>
            <a:off x="342795" y="3189864"/>
            <a:ext cx="3929998" cy="346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265D4147-0C58-4D28-BEE5-0CADEA53B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654019" y="193892"/>
            <a:ext cx="1211044" cy="12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F78EC2-6DD2-4205-8868-D351635798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r="22117"/>
          <a:stretch/>
        </p:blipFill>
        <p:spPr>
          <a:xfrm>
            <a:off x="4272793" y="2637582"/>
            <a:ext cx="3532278" cy="328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434856-128E-4E93-AC25-A796165F1B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2" t="27767" r="8884" b="8776"/>
          <a:stretch/>
        </p:blipFill>
        <p:spPr>
          <a:xfrm>
            <a:off x="7805071" y="2280440"/>
            <a:ext cx="4044134" cy="282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4908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4AEEDB4B-7DD0-42FA-BE89-106CD6D9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42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05F0C36-199B-4E8E-8B80-17660A784D13}"/>
              </a:ext>
            </a:extLst>
          </p:cNvPr>
          <p:cNvSpPr/>
          <p:nvPr/>
        </p:nvSpPr>
        <p:spPr>
          <a:xfrm>
            <a:off x="3382918" y="270980"/>
            <a:ext cx="6324600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території закладу для дітей розміщено ігровий майданчик з надійно закріпленим обладнанням, що забезпечує активний відпочинок вихованців.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0767B1-5B96-4944-B5EA-1F133FD3C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71" b="5185"/>
          <a:stretch/>
        </p:blipFill>
        <p:spPr>
          <a:xfrm>
            <a:off x="6680200" y="2064461"/>
            <a:ext cx="4622800" cy="4588557"/>
          </a:xfrm>
          <a:prstGeom prst="rect">
            <a:avLst/>
          </a:prstGeom>
        </p:spPr>
      </p:pic>
      <p:pic>
        <p:nvPicPr>
          <p:cNvPr id="9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384497F7-AE3E-472E-BA79-37D00D726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9804399" y="252615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4FE3E1-9F3B-44E6-834A-54E1F909F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9" y="2634144"/>
            <a:ext cx="4848837" cy="36366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5AA2D9-CDE2-4B27-8FF4-4DA95A5F8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2" y="383797"/>
            <a:ext cx="2488733" cy="18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9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4EDBE23B-3997-4BE9-BFE3-23FEB7607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0420FD8-E4CF-4093-ABDF-7D988E1328EB}"/>
              </a:ext>
            </a:extLst>
          </p:cNvPr>
          <p:cNvSpPr/>
          <p:nvPr/>
        </p:nvSpPr>
        <p:spPr>
          <a:xfrm>
            <a:off x="508856" y="348734"/>
            <a:ext cx="7581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Кадрове забезпечення навчального закладу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F81741-6705-4E54-AEB2-DE11EA774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3" b="5085"/>
          <a:stretch/>
        </p:blipFill>
        <p:spPr>
          <a:xfrm>
            <a:off x="5537201" y="853005"/>
            <a:ext cx="6388100" cy="2968165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8CAB939-200A-404D-87D0-E5CFEA9C9C9E}"/>
              </a:ext>
            </a:extLst>
          </p:cNvPr>
          <p:cNvSpPr/>
          <p:nvPr/>
        </p:nvSpPr>
        <p:spPr>
          <a:xfrm>
            <a:off x="266699" y="871954"/>
            <a:ext cx="74675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закладі дошкільної освіти проводиться відповідна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направлена на забезпечення закладу кадрами.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Трудовий колектив налічує 17 працівників.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них :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– педагогічні працівники;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– технічний персонал 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процес у ЗДО № 9 «Світлячок»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СМР забезпечують 8 кваліфікованих спеціалістів: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 та вихователь-методист, інструктор з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фізкультури та 5 вихователі.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100 % мають вищу педагогічну освіту.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них 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першу кваліфікаційну категорію – 1 педагог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другу кваліфікаційну категорію – 4 педагоги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кваліфікаційну категорію «спеціаліст» – 3 педагоги.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Вакансій педагогічних працівників на 01 січня 2022 року було 19.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кінець року 13 .</a:t>
            </a:r>
          </a:p>
        </p:txBody>
      </p:sp>
      <p:pic>
        <p:nvPicPr>
          <p:cNvPr id="10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739A0E91-3BEA-4205-858B-1CB56DE38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1180050" y="46378"/>
            <a:ext cx="910416" cy="95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A59BF8-946F-4B8F-86FB-568A82D588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3"/>
          <a:stretch/>
        </p:blipFill>
        <p:spPr>
          <a:xfrm>
            <a:off x="7020812" y="4030666"/>
            <a:ext cx="4844460" cy="26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1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A3090A30-1081-41F2-B4CB-958E11FA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90E1CF-D1C6-491D-84DB-9B2CFD7F71DF}"/>
              </a:ext>
            </a:extLst>
          </p:cNvPr>
          <p:cNvSpPr/>
          <p:nvPr/>
        </p:nvSpPr>
        <p:spPr>
          <a:xfrm>
            <a:off x="506136" y="27035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/>
              <a:t>4. </a:t>
            </a:r>
            <a:r>
              <a:rPr lang="ru-RU" sz="2400" b="1" dirty="0" err="1"/>
              <a:t>Медичне</a:t>
            </a:r>
            <a:r>
              <a:rPr lang="ru-RU" sz="2400" b="1" dirty="0"/>
              <a:t> </a:t>
            </a:r>
            <a:r>
              <a:rPr lang="ru-RU" sz="2400" b="1" dirty="0" err="1"/>
              <a:t>обслуговування</a:t>
            </a:r>
            <a:r>
              <a:rPr lang="ru-RU" sz="2400" b="1" dirty="0"/>
              <a:t> </a:t>
            </a:r>
            <a:r>
              <a:rPr lang="ru-RU" sz="2400" b="1" dirty="0" err="1"/>
              <a:t>вихованців</a:t>
            </a:r>
            <a:r>
              <a:rPr lang="ru-RU" sz="2400" b="1" dirty="0"/>
              <a:t> у </a:t>
            </a:r>
            <a:r>
              <a:rPr lang="ru-RU" sz="2400" b="1" dirty="0" err="1"/>
              <a:t>закладі</a:t>
            </a:r>
            <a:r>
              <a:rPr lang="ru-RU" sz="2400" b="1" dirty="0"/>
              <a:t> </a:t>
            </a:r>
            <a:r>
              <a:rPr lang="ru-RU" sz="2400" b="1" dirty="0" err="1"/>
              <a:t>дошкільної</a:t>
            </a:r>
            <a:r>
              <a:rPr lang="ru-RU" sz="2400" b="1" dirty="0"/>
              <a:t> </a:t>
            </a:r>
            <a:r>
              <a:rPr lang="ru-RU" sz="2400" b="1" dirty="0" err="1"/>
              <a:t>освіти</a:t>
            </a:r>
            <a:endParaRPr lang="ru-RU" sz="2400" b="1" dirty="0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877113C-8271-4BF9-B1F0-14B441D9931A}"/>
              </a:ext>
            </a:extLst>
          </p:cNvPr>
          <p:cNvSpPr/>
          <p:nvPr/>
        </p:nvSpPr>
        <p:spPr>
          <a:xfrm>
            <a:off x="556539" y="1035055"/>
            <a:ext cx="63517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125"/>
              </a:spcBef>
              <a:spcAft>
                <a:spcPts val="80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 обслуговування у закладі освіти здійснюється медичною сестрою старшою </a:t>
            </a:r>
            <a:r>
              <a:rPr lang="uk-UA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двічі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огляд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передбачено та  затверджено постановою КМУ «Про затвердження переліку професій, виробництв та організацій, працівники яких підлягають обов’язковим профілактичним медичним оглядам, порядку проведення цих оглядів та видачі особистих медичних карток» від 23.05.2001 № 559. 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своїй роботі керуємось чинним законодавством, нормативно-правовими  актами органів охорони здоров'я, освіти та науки, Санітарним регламентом для ДНЗ.</a:t>
            </a:r>
            <a:endParaRPr lang="uk-UA" sz="1400" dirty="0">
              <a:solidFill>
                <a:srgbClr val="0F0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 кабінет і всі його приміщення відповідають санітарно-гігієнічним вимогам, оснащені необхідним обладнанням, лікарськими засобами, виробами медичного призначення згідно переліку, затвердженого спільним наказом МОЗ і МОН України № 432/496 та положенням про медичний кабінет. В закладі є медичний ізолятор, оснащений відповідно до положення про ізолятор. Функція ізолятора - тимчасова  ізоляція хворої дитини та надання їй долікарської допомоги.</a:t>
            </a:r>
            <a:endParaRPr lang="uk-UA" sz="1400" dirty="0">
              <a:solidFill>
                <a:srgbClr val="0F0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 обслуговування здійснюється відповідно до річного плану роботи та місячного, який додається до плану роботи закладу.</a:t>
            </a:r>
            <a:endParaRPr lang="uk-UA" sz="1400" b="0" i="0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7D77DA-B4B0-43D3-AC1E-6DF278D33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3" t="6604" b="15719"/>
          <a:stretch/>
        </p:blipFill>
        <p:spPr>
          <a:xfrm>
            <a:off x="6995127" y="465269"/>
            <a:ext cx="4584477" cy="394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C2A971-2F42-4EAB-BF56-DE2938419E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9" r="6300" b="41774"/>
          <a:stretch/>
        </p:blipFill>
        <p:spPr>
          <a:xfrm>
            <a:off x="9811631" y="3359119"/>
            <a:ext cx="2293683" cy="33286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39FD32-F7F6-491E-9172-49C654C8C3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6" t="43303" r="19419" b="21223"/>
          <a:stretch/>
        </p:blipFill>
        <p:spPr>
          <a:xfrm>
            <a:off x="6918369" y="5303573"/>
            <a:ext cx="3026112" cy="1384184"/>
          </a:xfrm>
          <a:prstGeom prst="rect">
            <a:avLst/>
          </a:prstGeom>
        </p:spPr>
      </p:pic>
      <p:pic>
        <p:nvPicPr>
          <p:cNvPr id="6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1ABA3DD5-79D9-46D3-A2AD-C41E397B6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836245" y="111520"/>
            <a:ext cx="1210346" cy="12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56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7A533427-C0C6-44A4-89DE-57CE4F835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0767AC9-404E-4AC3-B20D-C0A6A620E046}"/>
              </a:ext>
            </a:extLst>
          </p:cNvPr>
          <p:cNvSpPr/>
          <p:nvPr/>
        </p:nvSpPr>
        <p:spPr>
          <a:xfrm>
            <a:off x="529315" y="841548"/>
            <a:ext cx="5727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5B3723A9-15C4-446C-9ECB-C36133DBD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682556" y="415827"/>
            <a:ext cx="1084511" cy="11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nz28yuvileyniy.sumy.ua/wp-content/uploads/2022/01/Vomogy-do-produktiv-HARCHUVANNYA.jpg">
            <a:extLst>
              <a:ext uri="{FF2B5EF4-FFF2-40B4-BE49-F238E27FC236}">
                <a16:creationId xmlns:a16="http://schemas.microsoft.com/office/drawing/2014/main" id="{CA4B7E34-C9DE-4E69-B71A-86C91879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82574"/>
            <a:ext cx="5935155" cy="395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0F86B63-C5F8-4FB6-A3BE-DA549DFCE654}"/>
              </a:ext>
            </a:extLst>
          </p:cNvPr>
          <p:cNvSpPr/>
          <p:nvPr/>
        </p:nvSpPr>
        <p:spPr>
          <a:xfrm>
            <a:off x="227105" y="1385552"/>
            <a:ext cx="579509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algn="just"/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харчування дітей у закладах дошкільної освіти здійснюється відповідно до Постанови Кабінету Міністрів України від 22.11.2004 року № 1591 «Про затвердження норм харчування у навчальних та оздоровчих закладах», затвердженої наказом Міністерства освіти і науки України від 01.06.2004 року № 242/329; «Інструкції з організації харчування дітей у дошкільних навчальних закладах», затвердженої спільним наказом Міністерства освіти і науки України та Міністерства охорони здоров’я України від 17.04.2006 року № 298/227 зі змінами до Інструкції з організації харчування дітей у дошкільних навчальних закладах, затвердженими наказом Міністерства освіти і науки, молоді та спорту України та міністерства охорони здоров’я України 26.02.2013 року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202/165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інших нормативних документів з даного питання.</a:t>
            </a:r>
            <a:endParaRPr lang="uk-UA" sz="1400" dirty="0">
              <a:solidFill>
                <a:srgbClr val="0F0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algn="just">
              <a:spcBef>
                <a:spcPts val="1000"/>
              </a:spcBef>
              <a:spcAft>
                <a:spcPts val="100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 завданням у харчуванні дітей від 2 до 7 років є забезпечення нормального росту і розвитку дитячого організму , а також підготовка м’язів, кісток і мозку до різкого зростання розумових і фізичних навантажень і зміни режиму, пов’язаного з початком навчання в школі. </a:t>
            </a:r>
          </a:p>
          <a:p>
            <a:pPr marL="381000" algn="just">
              <a:spcBef>
                <a:spcPts val="1000"/>
              </a:spcBef>
              <a:spcAft>
                <a:spcPts val="1000"/>
              </a:spcAft>
            </a:pPr>
            <a:r>
              <a:rPr lang="uk-UA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ЗДО № 9 «Світлячок» СМР розроблене та затверджене примірне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чотирьохтижневе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меню.</a:t>
            </a:r>
            <a:endParaRPr lang="uk-UA" sz="1400" i="0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3C58B-2D5A-407B-8A49-D9C9DE747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t="13822" r="13913" b="7524"/>
          <a:stretch/>
        </p:blipFill>
        <p:spPr>
          <a:xfrm>
            <a:off x="7271955" y="136319"/>
            <a:ext cx="3410601" cy="27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01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0724298B-EDFB-4573-A099-986630E6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7315682-09A0-47A0-938E-43778F0D5DBF}"/>
              </a:ext>
            </a:extLst>
          </p:cNvPr>
          <p:cNvSpPr/>
          <p:nvPr/>
        </p:nvSpPr>
        <p:spPr>
          <a:xfrm>
            <a:off x="453006" y="889843"/>
            <a:ext cx="7046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2B1E1B"/>
                </a:solidFill>
                <a:latin typeface="Georgia" panose="02040502050405020303" pitchFamily="18" charset="0"/>
              </a:rPr>
              <a:t>На виконання Закону України «Про безпечність та якість харчових продуктів», </a:t>
            </a:r>
            <a:r>
              <a:rPr lang="uk-UA" dirty="0">
                <a:solidFill>
                  <a:srgbClr val="2B1E1B"/>
                </a:solidFill>
                <a:latin typeface="Georgia" panose="02040502050405020303" pitchFamily="18" charset="0"/>
              </a:rPr>
              <a:t>вимог щодо розробки, впровадження та застосування постійно діючих процедур, заснованих на принципах Системи управління безпечністю харчових продуктів ( ХАССП), затверджених наказом Міністерства аграрної політики України від 01.10.2012 № 1704/22016 (зі змінами) та з метою запровадження постійно діючих процедур, заснованих на принципах ХАССП, з метою </a:t>
            </a:r>
            <a:r>
              <a:rPr lang="uk-UA" dirty="0">
                <a:solidFill>
                  <a:srgbClr val="000000"/>
                </a:solidFill>
                <a:latin typeface="Georgia" panose="02040502050405020303" pitchFamily="18" charset="0"/>
              </a:rPr>
              <a:t>ідентифікації небезпечних факторів і заходів контролю, що важливі для безпечності харчових продуктів, </a:t>
            </a:r>
            <a:r>
              <a:rPr lang="uk-UA" dirty="0">
                <a:solidFill>
                  <a:srgbClr val="2B1E1B"/>
                </a:solidFill>
                <a:latin typeface="Georgia" panose="02040502050405020303" pitchFamily="18" charset="0"/>
              </a:rPr>
              <a:t>запобігання харчових отруєнь дітей та виконання санітарно-гігієнічних правил, на об</a:t>
            </a:r>
            <a:r>
              <a:rPr lang="en-US" dirty="0">
                <a:solidFill>
                  <a:srgbClr val="2B1E1B"/>
                </a:solidFill>
                <a:latin typeface="Georgia" panose="02040502050405020303" pitchFamily="18" charset="0"/>
              </a:rPr>
              <a:t>’</a:t>
            </a:r>
            <a:r>
              <a:rPr lang="uk-UA" dirty="0" err="1">
                <a:solidFill>
                  <a:srgbClr val="2B1E1B"/>
                </a:solidFill>
                <a:latin typeface="Georgia" panose="02040502050405020303" pitchFamily="18" charset="0"/>
              </a:rPr>
              <a:t>єктах</a:t>
            </a:r>
            <a:r>
              <a:rPr lang="uk-UA" dirty="0">
                <a:solidFill>
                  <a:srgbClr val="2B1E1B"/>
                </a:solidFill>
                <a:latin typeface="Georgia" panose="02040502050405020303" pitchFamily="18" charset="0"/>
              </a:rPr>
              <a:t> харчування закладів освіти впроваджується та використовується схема виробничого контролю, заснована на принципах системи ХАССП. </a:t>
            </a:r>
          </a:p>
          <a:p>
            <a:r>
              <a:rPr lang="uk-UA" b="1" i="1" dirty="0">
                <a:solidFill>
                  <a:srgbClr val="0000FF"/>
                </a:solidFill>
                <a:latin typeface="Georgia" panose="02040502050405020303" pitchFamily="18" charset="0"/>
              </a:rPr>
              <a:t>Система НАССР</a:t>
            </a:r>
            <a:r>
              <a:rPr lang="uk-UA" dirty="0">
                <a:solidFill>
                  <a:srgbClr val="2B1E1B"/>
                </a:solidFill>
                <a:latin typeface="Georgia" panose="02040502050405020303" pitchFamily="18" charset="0"/>
              </a:rPr>
              <a:t> ( «</a:t>
            </a:r>
            <a:r>
              <a:rPr lang="en-US" dirty="0">
                <a:solidFill>
                  <a:srgbClr val="2B1E1B"/>
                </a:solidFill>
                <a:latin typeface="Georgia" panose="02040502050405020303" pitchFamily="18" charset="0"/>
              </a:rPr>
              <a:t>Hazard Analysis and Critical </a:t>
            </a:r>
            <a:r>
              <a:rPr lang="en-US" dirty="0" err="1">
                <a:solidFill>
                  <a:srgbClr val="2B1E1B"/>
                </a:solidFill>
                <a:latin typeface="Georgia" panose="02040502050405020303" pitchFamily="18" charset="0"/>
              </a:rPr>
              <a:t>ControlPoint</a:t>
            </a:r>
            <a:r>
              <a:rPr lang="en-US" dirty="0">
                <a:solidFill>
                  <a:srgbClr val="2B1E1B"/>
                </a:solidFill>
                <a:latin typeface="Georgia" panose="02040502050405020303" pitchFamily="18" charset="0"/>
              </a:rPr>
              <a:t>» - </a:t>
            </a:r>
            <a:r>
              <a:rPr lang="uk-UA" dirty="0">
                <a:solidFill>
                  <a:srgbClr val="2B1E1B"/>
                </a:solidFill>
                <a:latin typeface="Georgia" panose="02040502050405020303" pitchFamily="18" charset="0"/>
              </a:rPr>
              <a:t>Аналіз небезпечних чинників та критичні контрольні точки) - це пряма і логічна система контролю, заснована на запобіганні небезпек. </a:t>
            </a:r>
            <a:endParaRPr lang="uk-UA" dirty="0"/>
          </a:p>
        </p:txBody>
      </p:sp>
      <p:pic>
        <p:nvPicPr>
          <p:cNvPr id="6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6787ED20-A51D-4D41-8C23-0997C8FCE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9804399" y="252615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 такий страшний НАССР - AgroTimes">
            <a:extLst>
              <a:ext uri="{FF2B5EF4-FFF2-40B4-BE49-F238E27FC236}">
                <a16:creationId xmlns:a16="http://schemas.microsoft.com/office/drawing/2014/main" id="{2C64EE2A-08F9-4EF3-8999-C36D8227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6" y="1962194"/>
            <a:ext cx="3895725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4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ADC9BC28-75F9-41AB-BDC0-928FBCFC9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EF8095-3751-4984-BC9E-7927A5B9C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1253331"/>
            <a:ext cx="5060950" cy="4351338"/>
          </a:xfrm>
        </p:spPr>
        <p:txBody>
          <a:bodyPr>
            <a:normAutofit fontScale="92500" lnSpcReduction="20000"/>
          </a:bodyPr>
          <a:lstStyle/>
          <a:p>
            <a:r>
              <a:rPr lang="uk-UA" i="1" dirty="0"/>
              <a:t>Я, Логвиненко Оксана Анатоліївна, завідувач Закладу дошкільної освіти (ясла-садок) № 9 «Світлячок» Сумської міської ради,</a:t>
            </a:r>
          </a:p>
          <a:p>
            <a:r>
              <a:rPr lang="uk-UA" i="1" dirty="0"/>
              <a:t> маю повну вищу педагогічну освіту</a:t>
            </a:r>
          </a:p>
          <a:p>
            <a:r>
              <a:rPr lang="uk-UA" i="1" dirty="0"/>
              <a:t> педагогічний стаж 14 років</a:t>
            </a:r>
          </a:p>
          <a:p>
            <a:r>
              <a:rPr lang="uk-UA" i="1" dirty="0"/>
              <a:t>На посаді з 05.10.2021р.</a:t>
            </a:r>
          </a:p>
          <a:p>
            <a:pPr marL="0" indent="0">
              <a:buNone/>
            </a:pPr>
            <a:r>
              <a:rPr lang="uk-UA" i="1" dirty="0"/>
              <a:t>Звітую про основні напрямки своєї діяльності за 2021-2022 навчальний рік.</a:t>
            </a:r>
          </a:p>
          <a:p>
            <a:endParaRPr lang="uk-UA" dirty="0"/>
          </a:p>
        </p:txBody>
      </p:sp>
      <p:pic>
        <p:nvPicPr>
          <p:cNvPr id="1028" name="Picture 4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4D8CA960-5BC2-4ABA-9EC2-A982EE018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t="8444" r="19556" b="16518"/>
          <a:stretch/>
        </p:blipFill>
        <p:spPr bwMode="auto">
          <a:xfrm>
            <a:off x="10223414" y="387409"/>
            <a:ext cx="1272330" cy="141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E6E487-934B-4804-94FA-39A535249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293" y="622299"/>
            <a:ext cx="3612828" cy="542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13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5ADBF58F-5EA6-4CD5-BB75-F8A0404C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63AB976-7061-4C83-AFF4-1BE8D751D06F}"/>
              </a:ext>
            </a:extLst>
          </p:cNvPr>
          <p:cNvSpPr/>
          <p:nvPr/>
        </p:nvSpPr>
        <p:spPr>
          <a:xfrm>
            <a:off x="547481" y="366911"/>
            <a:ext cx="5693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2430E786-5EDE-432A-A81B-55CD543B2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9804399" y="252615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EEAFDC7-4FFA-4C1C-A1B7-8DEF5C39C356}"/>
              </a:ext>
            </a:extLst>
          </p:cNvPr>
          <p:cNvSpPr/>
          <p:nvPr/>
        </p:nvSpPr>
        <p:spPr>
          <a:xfrm>
            <a:off x="547482" y="1103154"/>
            <a:ext cx="8839800" cy="4849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Організація освітнього процесу в Закладі дошкільної освіти (ясла-садок) № 9 «Світлячок» Сумської міської ради здійснюється відповідно до Базового компонента дошкільної освіти (Державного стандарту дошкільної освіти) нова редакція, затвердженого наказом Міністерства освіти і науки України від 12.01.2021 № 33 «Про затвердження Базового компонента дошкільної освіти (Державного стандарту дошкільної освіти) нова редакція» та листа Міністерства освіти і науки України від 10.08.2021 року №1/9-406 «Щодо окремих питань діяльності закладів дошкільної освіти у 2021/2022 навчальному році».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реалізації освітнього процесу в закладі дошкільної освіти використовуємо освітню програму, схвалену на засіданні педагогічної ради закладу від 11.01.2022 року, затверджену та введену в дію керівником (наказ по закладу № 2-ОД від 11.01.2022 року) та складену на основі Програми розвитку дитини дошкільного віку «Дитина (від 2 до 7 років)» рекомендовану Міністерством освіти і науки України (лист Міністерства освіти і науки України від 23.07.2020 № 1/11-4960). </a:t>
            </a:r>
            <a:endParaRPr lang="uk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Дитина» Освітня програма для дітей від 2 до 7 років. Оновлена 2020 р.:  купити за найкращою ціною від компанії &quot;Книжковий інтернет-магазин &quot;Наша  Сімейка&quot;&quot; - 1430219682">
            <a:extLst>
              <a:ext uri="{FF2B5EF4-FFF2-40B4-BE49-F238E27FC236}">
                <a16:creationId xmlns:a16="http://schemas.microsoft.com/office/drawing/2014/main" id="{CBC37479-35D5-441D-B78B-C3258ACE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282" y="2197502"/>
            <a:ext cx="2571457" cy="36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670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607E931A-79D5-434E-A600-22AA0719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" y="25167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D16C2-3DFD-4266-B0C7-6AD52B52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Фінансово-господарська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43B373E-7B31-467A-8E2A-B12032FB3852}"/>
              </a:ext>
            </a:extLst>
          </p:cNvPr>
          <p:cNvSpPr/>
          <p:nvPr/>
        </p:nvSpPr>
        <p:spPr>
          <a:xfrm>
            <a:off x="459123" y="564310"/>
            <a:ext cx="100416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2021-2022 навчальному році всі кошти направлені на створення належних умов перебування дітей у ЗДО, дотримання вимог охорони дитинства, техніки безпеки, санітарно-гігієнічних та протипожежних норм, забезпечення оснащення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-виховного процесу.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 надходження у 2021 році склали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2 006 741, 04 грн. із загального фонду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73 770, 00 грн із спеціального фонду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яких: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праці становить: 214 103, 65 грн.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Предмети, матеріали, обладнання та інвентар: 1 470 400,00 грн з яких: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Комп'ютерне обладнання, офісна техніка - 115 тис. 125 грн.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Швейна машина та оверлок – 14 тис. 800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Пилососи та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сушуари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44 тис. 960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Пральні машини – 32 тис. 500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Телевізори – 175 тис. 500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 інвентар, іграшки – 154 тис. 200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Постільна білизна, халати, взуття – 75 тис. 630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Миючі, чистильні засоби -  46 тис.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література - 32 тис 500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Дезінфікуючі засоби - 7 тис. 500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Меблі – 213 тис. 030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 – 25 тис. 500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Господарські товари інші – 533 тис. 155 грн</a:t>
            </a:r>
          </a:p>
          <a:p>
            <a:pPr marL="285750" indent="-285750">
              <a:buFontTx/>
              <a:buChar char="-"/>
            </a:pP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Фінансово-господарська діяльність | Заклад загальної середньої освіти І -  ІІ ступенів села Мітлинці">
            <a:extLst>
              <a:ext uri="{FF2B5EF4-FFF2-40B4-BE49-F238E27FC236}">
                <a16:creationId xmlns:a16="http://schemas.microsoft.com/office/drawing/2014/main" id="{F6E68AD6-8E79-40DA-AA2D-CD1BDEC1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19" y="114577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E94E3C-AAEB-4726-95E5-35D398A2AAA5}"/>
              </a:ext>
            </a:extLst>
          </p:cNvPr>
          <p:cNvSpPr txBox="1"/>
          <p:nvPr/>
        </p:nvSpPr>
        <p:spPr>
          <a:xfrm>
            <a:off x="6971251" y="1370543"/>
            <a:ext cx="522074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 надходження у 2022 році склали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1 248 970, 01 грн. із загального фонду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яких: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праці становить: 923 164, 80 грн.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Предмети, матеріали, обладнання та інвентар: 55 099, 50 грн 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яких: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Жалюзі – 49 тис. 801 грн. 50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Комп'ютерне обладнання – 2 тис. 650 грн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Господарські товари – 2 тис. 648 грн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8A8C8-63A2-468D-89C8-549B341225D7}"/>
              </a:ext>
            </a:extLst>
          </p:cNvPr>
          <p:cNvSpPr txBox="1"/>
          <p:nvPr/>
        </p:nvSpPr>
        <p:spPr>
          <a:xfrm>
            <a:off x="5479934" y="5088069"/>
            <a:ext cx="4412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передано необоротних активів та інших матеріальних цінностей від Управління освіти і науки Сумської міської ради на суму – 3 235 734 грн. 25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4741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7F6407C4-BA99-4742-A5D8-1CFF9C825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285AF-C26E-4EED-8BD6-B117533E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70C0"/>
                </a:solidFill>
              </a:rPr>
              <a:t>« Роби велике, поки воно ще мале, тому що, все велике починається з малого» ( Сенека) .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5320A3-BBF0-4A7E-B3BA-D60B2FF76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В планах на майбутнє:</a:t>
            </a:r>
          </a:p>
          <a:p>
            <a:r>
              <a:rPr lang="uk-UA" dirty="0"/>
              <a:t>- продовжувати надавати якісну дошкільну освіту дітям, використовуючи новітні технології;</a:t>
            </a:r>
          </a:p>
          <a:p>
            <a:r>
              <a:rPr lang="uk-UA" dirty="0"/>
              <a:t>- 100% забезпечення кадрами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r>
              <a:rPr lang="uk-UA" dirty="0"/>
              <a:t>Щиро дякуємо за увагу!</a:t>
            </a:r>
          </a:p>
          <a:p>
            <a:endParaRPr lang="uk-UA" dirty="0"/>
          </a:p>
        </p:txBody>
      </p:sp>
      <p:pic>
        <p:nvPicPr>
          <p:cNvPr id="2052" name="Picture 4" descr="✓Твір «Мої плани на найближче майбутнє»">
            <a:extLst>
              <a:ext uri="{FF2B5EF4-FFF2-40B4-BE49-F238E27FC236}">
                <a16:creationId xmlns:a16="http://schemas.microsoft.com/office/drawing/2014/main" id="{2657ABDD-2192-4E96-985A-2418F39B5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85" y="3225392"/>
            <a:ext cx="6096000" cy="339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27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0B823129-0577-4BEE-B122-6DCBF4B8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4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C2A89-EBAC-4E4A-BA02-D2CCC57B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6" y="133484"/>
            <a:ext cx="8851900" cy="809844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звіту завідувача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8FF0F3-C27A-4ABD-BF41-473A93570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17" y="1253331"/>
            <a:ext cx="5235430" cy="50216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Матеріально-технічна база навчального закладу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Кадрове забезпечення навчального закладу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Фінансово-господарська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</a:t>
            </a:r>
          </a:p>
          <a:p>
            <a:endParaRPr lang="uk-UA" dirty="0"/>
          </a:p>
        </p:txBody>
      </p:sp>
      <p:pic>
        <p:nvPicPr>
          <p:cNvPr id="3074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52948DD6-2ECE-424E-BF11-95E535CF2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9913923" y="308026"/>
            <a:ext cx="1184098" cy="124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0BAD5F-77E2-4428-97FB-340323552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926" y="1877310"/>
            <a:ext cx="6383657" cy="478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4951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9D3829D8-120F-48EE-A0A3-075B463C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619B8CD-6C3D-4DE7-80F4-53099B85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4726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Заклад дошкільної освіти (ясла-садок) № 9 «Світлячок» Сумської міської ради створено рішенням </a:t>
            </a:r>
            <a:r>
              <a:rPr lang="en-US" dirty="0"/>
              <a:t>XI</a:t>
            </a:r>
            <a:r>
              <a:rPr lang="uk-UA" dirty="0"/>
              <a:t> сесії </a:t>
            </a:r>
            <a:r>
              <a:rPr lang="en-US" dirty="0"/>
              <a:t>VIII</a:t>
            </a:r>
            <a:r>
              <a:rPr lang="uk-UA" dirty="0"/>
              <a:t> скликання Сумської міської ради від 29 вересня 2021 року № 1611- МР м. Суми. Засновником закладу є Сумська міська рада. </a:t>
            </a:r>
          </a:p>
          <a:p>
            <a:r>
              <a:rPr lang="uk-UA" dirty="0"/>
              <a:t>Форма власності закладу комунальна.</a:t>
            </a:r>
          </a:p>
          <a:p>
            <a:r>
              <a:rPr lang="uk-UA" dirty="0"/>
              <a:t>Виконавчим органом управління Закладу дошкільної освіти (ясла-садок) № 9 «Світлячок» Сумської міської ради є Управління освіти і науки Сумської міської ради. </a:t>
            </a:r>
          </a:p>
          <a:p>
            <a:r>
              <a:rPr lang="uk-UA" dirty="0"/>
              <a:t>Юридична адреса Закладу дошкільної освіти (ясла-садок) № 9 «Світлячок» Сумської міської ради: </a:t>
            </a:r>
          </a:p>
          <a:p>
            <a:pPr marL="0" indent="0">
              <a:buNone/>
            </a:pPr>
            <a:r>
              <a:rPr lang="uk-UA" dirty="0"/>
              <a:t>Україна, 40034, Сумська обл., місто Суми, вул. Інтернаціоналістів, будинок 35.</a:t>
            </a:r>
          </a:p>
          <a:p>
            <a:endParaRPr lang="uk-UA" dirty="0"/>
          </a:p>
        </p:txBody>
      </p:sp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7E789119-3288-4B8F-91B0-B8111A21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117184" y="247649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8FFC9FC6-B5D5-48F8-914D-A16A11BDA8DA}"/>
              </a:ext>
            </a:extLst>
          </p:cNvPr>
          <p:cNvSpPr/>
          <p:nvPr/>
        </p:nvSpPr>
        <p:spPr>
          <a:xfrm>
            <a:off x="942689" y="620425"/>
            <a:ext cx="831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68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C09696CC-D834-401C-BF36-7130276C6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DA3F9-E268-4B99-B05A-A415C5EC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Дитячий садочок “Світлячок” у 12-му мікрорайоні відкриється вже наступного  тижня” – міський голова Сум | Соціальне Телебачення Сумщини">
            <a:extLst>
              <a:ext uri="{FF2B5EF4-FFF2-40B4-BE49-F238E27FC236}">
                <a16:creationId xmlns:a16="http://schemas.microsoft.com/office/drawing/2014/main" id="{8ABD41D7-04F7-46E5-BCA7-BA466519E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У Сумах запрацював інклюзивний садочок, збудований за програмою «Велике  будівництво» - Главком">
            <a:extLst>
              <a:ext uri="{FF2B5EF4-FFF2-40B4-BE49-F238E27FC236}">
                <a16:creationId xmlns:a16="http://schemas.microsoft.com/office/drawing/2014/main" id="{FD6FE687-B98F-4093-B371-CF82A79B5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2611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В Сумах стартовала предварительная регистрация детей в новый садик -  Панорама">
            <a:extLst>
              <a:ext uri="{FF2B5EF4-FFF2-40B4-BE49-F238E27FC236}">
                <a16:creationId xmlns:a16="http://schemas.microsoft.com/office/drawing/2014/main" id="{108C07E8-0F8E-4222-9131-06C0C8F4B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7"/>
          <a:stretch/>
        </p:blipFill>
        <p:spPr bwMode="auto">
          <a:xfrm>
            <a:off x="1647840" y="3951444"/>
            <a:ext cx="8134319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6F43D98A-640B-4CE1-8C7F-00CBDF410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078232" y="4299092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0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45FD720E-C930-4644-B803-20CAAD71D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4327B-F0C5-4533-965A-2AE35775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/>
              <a:t>Мета закладу дошкільної освіти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0CC5B8-6FF9-44EF-BAE9-FF42C1698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32" y="1690688"/>
            <a:ext cx="5080327" cy="4351338"/>
          </a:xfrm>
        </p:spPr>
        <p:txBody>
          <a:bodyPr>
            <a:normAutofit/>
          </a:bodyPr>
          <a:lstStyle/>
          <a:p>
            <a:r>
              <a:rPr lang="uk-UA" dirty="0"/>
              <a:t>Головню метою закладу дошкільної освіти є забезпечення реалізації прав громадян на здобуття дошкільної освіти, задоволення потреб громадян у нагляді, догляді, вихованні, навчанні та оздоровленні дітей, створення умов для їх фізичного, розумового та духовного розвитку.</a:t>
            </a:r>
          </a:p>
          <a:p>
            <a:endParaRPr lang="uk-UA" dirty="0"/>
          </a:p>
        </p:txBody>
      </p:sp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4BEAEEDE-E0B5-4A3D-A208-F53C2A699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002884" y="365125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E5B5B3-E8C7-405E-B392-CF2C7654E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88" y="2133351"/>
            <a:ext cx="5411280" cy="405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632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3A00C33A-F7B8-495E-B436-68B3693F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93ABB-0A42-44ED-A448-3E6BFAFD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B4512F-E411-4F40-8737-E9E1E0AB9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0" y="163512"/>
            <a:ext cx="4897040" cy="652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A716C9-71AA-4824-B879-1671D786F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585" y="1386682"/>
            <a:ext cx="3875484" cy="516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A7E80157-D573-47DF-8A85-AD0C69463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71" y="456876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5C708F2E-5495-4657-8469-28DB1221B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5686733" y="4914899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8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4C3F8C1A-CE29-4556-ACBF-8175D63F0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F38FC21C-1502-4FB7-82C6-B3869B9FD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9989332" y="349392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B186550-8E06-48D2-A1EA-873DA19FF4FF}"/>
              </a:ext>
            </a:extLst>
          </p:cNvPr>
          <p:cNvSpPr/>
          <p:nvPr/>
        </p:nvSpPr>
        <p:spPr>
          <a:xfrm>
            <a:off x="3867146" y="307252"/>
            <a:ext cx="6096000" cy="669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своїй діяльності заклад дошкільної освіти керується Конституцією України, Законами України «Про освіту», «Про дошкільну освіту», «Про охорону праці», постановами та актами Кабінету Міністрів України та Статутом Закладу дошкільної освіти (ясла-садок) № 9 «Світлячок» Сумської міської ради, затвердженого рішенням одинадцятої сесії восьмого скликання Сумської міської ради від 29 вересня 2021 року.</a:t>
            </a:r>
          </a:p>
          <a:p>
            <a:pPr algn="just">
              <a:lnSpc>
                <a:spcPct val="150000"/>
              </a:lnSpc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працює за п’ятиденним робочим тижнем.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Вихідні дні – субота, неділя, святкові на неробочі дні.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має такий щоденний графік роботи: 7.30 год., закінчення – 18.00 год.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 починається 1 вересня і закінчується 31 травня наступного року. З 1 червня до 31 серпня (оздоровчий період) у закладі дошкільної освіти проводиться оздоровлення дітей.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Нормативно-правова база – Чернігівський ліцей №32">
            <a:extLst>
              <a:ext uri="{FF2B5EF4-FFF2-40B4-BE49-F238E27FC236}">
                <a16:creationId xmlns:a16="http://schemas.microsoft.com/office/drawing/2014/main" id="{A79E4345-F294-45E5-A3C5-60E95088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7" y="165100"/>
            <a:ext cx="3521112" cy="16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Офіційний сайт міста Южноукраїнськ | Графік роботи консультативної  поліклініки з 22.10.2018 по 26.10.2018">
            <a:extLst>
              <a:ext uri="{FF2B5EF4-FFF2-40B4-BE49-F238E27FC236}">
                <a16:creationId xmlns:a16="http://schemas.microsoft.com/office/drawing/2014/main" id="{F26FA4F1-4441-4690-9EAB-99E22643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3" y="3886199"/>
            <a:ext cx="3048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5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FA290-281B-40C0-A0B7-05648DB3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11C86E74-F7AE-481D-877F-67C6558F8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015584" y="477837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фон для слайда - Татьяна Петровна Писаревская">
            <a:extLst>
              <a:ext uri="{FF2B5EF4-FFF2-40B4-BE49-F238E27FC236}">
                <a16:creationId xmlns:a16="http://schemas.microsoft.com/office/drawing/2014/main" id="{0454805B-F64D-4A59-B8A6-5A8A9A14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5F3DF5E-3D5C-4A34-BBC3-BFE8C7276639}"/>
              </a:ext>
            </a:extLst>
          </p:cNvPr>
          <p:cNvSpPr/>
          <p:nvPr/>
        </p:nvSpPr>
        <p:spPr>
          <a:xfrm>
            <a:off x="677815" y="311705"/>
            <a:ext cx="86599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Матеріально-технічна база навчального закладу</a:t>
            </a:r>
          </a:p>
        </p:txBody>
      </p:sp>
      <p:pic>
        <p:nvPicPr>
          <p:cNvPr id="8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008827D5-8944-4F8A-8068-8D3E12B5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9989332" y="349392"/>
            <a:ext cx="1498601" cy="15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6EA6812-EED0-45DF-AE29-B80901FD65FA}"/>
              </a:ext>
            </a:extLst>
          </p:cNvPr>
          <p:cNvSpPr/>
          <p:nvPr/>
        </p:nvSpPr>
        <p:spPr>
          <a:xfrm>
            <a:off x="639121" y="1113213"/>
            <a:ext cx="9350211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Рішенням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VIII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скликання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XV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(позачергової) сесії Сумської міської ради від 15 грудня 2021 року № 2551-МР м. Суми прийнято у комунальну власність Сумської міської територіальної громади закінчений будівельний об’єкт, а саме: Нове будівництво дитячого садка у 12 мікрорайоні. Департаментом забезпечення ресурсних платежів Сумської міської ради укладено договір з Закладом дошкільної освіти (ясла-садок) № 9 «Світлячок» Сумської міської ради від 29 грудня 2021 року №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ДЗРПо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184 «Про передачу майна, що є комунальною власністю територіальної громади міста Суми, на праві оперативного управління».</a:t>
            </a:r>
            <a:endParaRPr lang="uk-U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20597113-FA41-4954-AC00-3DD4E861C0C7}"/>
              </a:ext>
            </a:extLst>
          </p:cNvPr>
          <p:cNvSpPr/>
          <p:nvPr/>
        </p:nvSpPr>
        <p:spPr>
          <a:xfrm>
            <a:off x="1181100" y="4607331"/>
            <a:ext cx="6096000" cy="17045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закладом дошкільної освіти (ясла-садок) № 9 «Світлячок» Сумської міської ради закріплена територія площею 4,4037 га, площа забудови 0,0581 га, площа озеленення 0,2600 га.</a:t>
            </a:r>
            <a:endParaRPr lang="uk-U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946D325E-25B0-4CFA-ABB4-05D5A2674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6"/>
          <a:stretch/>
        </p:blipFill>
        <p:spPr>
          <a:xfrm>
            <a:off x="7812817" y="4128532"/>
            <a:ext cx="3843465" cy="241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59904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1543</Words>
  <Application>Microsoft Office PowerPoint</Application>
  <PresentationFormat>Широкий екран</PresentationFormat>
  <Paragraphs>135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Times New Roman</vt:lpstr>
      <vt:lpstr>Тема Office</vt:lpstr>
      <vt:lpstr>ЗВІТ</vt:lpstr>
      <vt:lpstr>Презентація PowerPoint</vt:lpstr>
      <vt:lpstr>План звіту завідувача</vt:lpstr>
      <vt:lpstr>Презентація PowerPoint</vt:lpstr>
      <vt:lpstr>Презентація PowerPoint</vt:lpstr>
      <vt:lpstr>Мета закладу дошкільної освіти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7. Фінансово-господарська діяльність закладу </vt:lpstr>
      <vt:lpstr>« Роби велике, поки воно ще мале, тому що, все велике починається з малого» ( Сенека) 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</dc:title>
  <dc:creator>Admin</dc:creator>
  <cp:lastModifiedBy>Admin</cp:lastModifiedBy>
  <cp:revision>54</cp:revision>
  <dcterms:created xsi:type="dcterms:W3CDTF">2022-05-25T07:23:03Z</dcterms:created>
  <dcterms:modified xsi:type="dcterms:W3CDTF">2022-05-30T12:53:07Z</dcterms:modified>
</cp:coreProperties>
</file>